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319" r:id="rId1"/>
  </p:sldMasterIdLst>
  <p:notesMasterIdLst>
    <p:notesMasterId r:id="rId16"/>
  </p:notesMasterIdLst>
  <p:sldIdLst>
    <p:sldId id="256" r:id="rId2"/>
    <p:sldId id="273" r:id="rId3"/>
    <p:sldId id="487" r:id="rId4"/>
    <p:sldId id="488" r:id="rId5"/>
    <p:sldId id="261" r:id="rId6"/>
    <p:sldId id="269" r:id="rId7"/>
    <p:sldId id="265" r:id="rId8"/>
    <p:sldId id="263" r:id="rId9"/>
    <p:sldId id="271" r:id="rId10"/>
    <p:sldId id="270" r:id="rId11"/>
    <p:sldId id="272" r:id="rId12"/>
    <p:sldId id="268" r:id="rId13"/>
    <p:sldId id="489" r:id="rId14"/>
    <p:sldId id="267"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B6C0"/>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03" autoAdjust="0"/>
    <p:restoredTop sz="96236" autoAdjust="0"/>
  </p:normalViewPr>
  <p:slideViewPr>
    <p:cSldViewPr snapToGrid="0">
      <p:cViewPr varScale="1">
        <p:scale>
          <a:sx n="106" d="100"/>
          <a:sy n="106" d="100"/>
        </p:scale>
        <p:origin x="83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D02E35-28F7-486D-9E6F-9167F0CE3646}"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343E7C92-7B4F-49F5-AF99-37A8E4DA7251}">
      <dgm:prSet/>
      <dgm:spPr>
        <a:ln>
          <a:solidFill>
            <a:schemeClr val="bg1"/>
          </a:solidFill>
        </a:ln>
      </dgm:spPr>
      <dgm:t>
        <a:bodyPr/>
        <a:lstStyle/>
        <a:p>
          <a:pPr>
            <a:buFont typeface="Arial" panose="020B0604020202020204" pitchFamily="34" charset="0"/>
            <a:buChar char="•"/>
          </a:pPr>
          <a:r>
            <a:rPr lang="en-US" dirty="0"/>
            <a:t>Regional factors play a significant role in the adoption of technology by audit firms (e.g., government influence, competition of audit firms within the region, regional regulations, and advancement of technology).</a:t>
          </a:r>
        </a:p>
      </dgm:t>
    </dgm:pt>
    <dgm:pt modelId="{E5981752-D6DD-416C-8378-3C4B11C4EC6E}" type="parTrans" cxnId="{A1D65B9D-1599-4035-9D9D-002A0CEF8C7D}">
      <dgm:prSet/>
      <dgm:spPr/>
      <dgm:t>
        <a:bodyPr/>
        <a:lstStyle/>
        <a:p>
          <a:endParaRPr lang="en-US"/>
        </a:p>
      </dgm:t>
    </dgm:pt>
    <dgm:pt modelId="{5233E4D2-A3A4-4D5A-9D3C-201F12FB017C}" type="sibTrans" cxnId="{A1D65B9D-1599-4035-9D9D-002A0CEF8C7D}">
      <dgm:prSet/>
      <dgm:spPr/>
      <dgm:t>
        <a:bodyPr/>
        <a:lstStyle/>
        <a:p>
          <a:endParaRPr lang="en-US"/>
        </a:p>
      </dgm:t>
    </dgm:pt>
    <dgm:pt modelId="{E88E61F6-4872-43CC-8750-27E944DD6AEF}">
      <dgm:prSet/>
      <dgm:spPr>
        <a:ln>
          <a:solidFill>
            <a:schemeClr val="bg1"/>
          </a:solidFill>
        </a:ln>
      </dgm:spPr>
      <dgm:t>
        <a:bodyPr/>
        <a:lstStyle/>
        <a:p>
          <a:r>
            <a:rPr lang="en-US" dirty="0"/>
            <a:t>Stakeholder views (e.g., peer reviewers, regulators) influence auditors' willingness to adopt the technology.</a:t>
          </a:r>
        </a:p>
      </dgm:t>
    </dgm:pt>
    <dgm:pt modelId="{935420B1-26BF-40F6-9A3A-877485E7C5B4}" type="parTrans" cxnId="{1E769E34-B476-4CFA-A60A-57B5A1420F60}">
      <dgm:prSet/>
      <dgm:spPr/>
      <dgm:t>
        <a:bodyPr/>
        <a:lstStyle/>
        <a:p>
          <a:endParaRPr lang="en-US"/>
        </a:p>
      </dgm:t>
    </dgm:pt>
    <dgm:pt modelId="{65839BE0-2151-47D4-B34D-E4753B52737B}" type="sibTrans" cxnId="{1E769E34-B476-4CFA-A60A-57B5A1420F60}">
      <dgm:prSet/>
      <dgm:spPr/>
      <dgm:t>
        <a:bodyPr/>
        <a:lstStyle/>
        <a:p>
          <a:endParaRPr lang="en-US"/>
        </a:p>
      </dgm:t>
    </dgm:pt>
    <dgm:pt modelId="{938066D8-8FBF-4503-B9A8-83C8FB9DC4A9}">
      <dgm:prSet/>
      <dgm:spPr>
        <a:ln>
          <a:solidFill>
            <a:schemeClr val="bg1"/>
          </a:solidFill>
        </a:ln>
      </dgm:spPr>
      <dgm:t>
        <a:bodyPr/>
        <a:lstStyle/>
        <a:p>
          <a:r>
            <a:rPr lang="en-US" dirty="0"/>
            <a:t>Client expectations and preference for data access positively affect the auditor's actual use of technologies</a:t>
          </a:r>
        </a:p>
      </dgm:t>
    </dgm:pt>
    <dgm:pt modelId="{8D870DC7-C107-4891-90FE-0D9870873C77}" type="parTrans" cxnId="{4C047B44-28B6-4F88-BF61-5906F4105E14}">
      <dgm:prSet/>
      <dgm:spPr/>
      <dgm:t>
        <a:bodyPr/>
        <a:lstStyle/>
        <a:p>
          <a:endParaRPr lang="en-US"/>
        </a:p>
      </dgm:t>
    </dgm:pt>
    <dgm:pt modelId="{09AB9017-8CAE-419E-AE49-998EFB9DE439}" type="sibTrans" cxnId="{4C047B44-28B6-4F88-BF61-5906F4105E14}">
      <dgm:prSet/>
      <dgm:spPr/>
      <dgm:t>
        <a:bodyPr/>
        <a:lstStyle/>
        <a:p>
          <a:endParaRPr lang="en-US"/>
        </a:p>
      </dgm:t>
    </dgm:pt>
    <dgm:pt modelId="{CE6B90FB-A657-4B2E-95B1-E654E8A6D816}">
      <dgm:prSet/>
      <dgm:spPr>
        <a:ln>
          <a:solidFill>
            <a:schemeClr val="bg1"/>
          </a:solidFill>
        </a:ln>
      </dgm:spPr>
      <dgm:t>
        <a:bodyPr/>
        <a:lstStyle/>
        <a:p>
          <a:r>
            <a:rPr lang="en-US" dirty="0"/>
            <a:t>Leveraging technology to evaluate nonfinancial information narrows the expectations gap because auditors and other stakeholders support the use of technology.</a:t>
          </a:r>
        </a:p>
      </dgm:t>
    </dgm:pt>
    <dgm:pt modelId="{7843F26A-5448-45E3-99CA-FC35D7B08717}" type="parTrans" cxnId="{56C48790-3D1F-418C-A7CD-FC4E05E1B2EA}">
      <dgm:prSet/>
      <dgm:spPr/>
      <dgm:t>
        <a:bodyPr/>
        <a:lstStyle/>
        <a:p>
          <a:endParaRPr lang="en-US"/>
        </a:p>
      </dgm:t>
    </dgm:pt>
    <dgm:pt modelId="{5CDECDFD-0754-4A46-9925-FA3D389143D7}" type="sibTrans" cxnId="{56C48790-3D1F-418C-A7CD-FC4E05E1B2EA}">
      <dgm:prSet/>
      <dgm:spPr/>
      <dgm:t>
        <a:bodyPr/>
        <a:lstStyle/>
        <a:p>
          <a:endParaRPr lang="en-US"/>
        </a:p>
      </dgm:t>
    </dgm:pt>
    <dgm:pt modelId="{50FAC376-452D-4EF5-A2F6-42A919ED29B7}">
      <dgm:prSet/>
      <dgm:spPr>
        <a:ln>
          <a:solidFill>
            <a:schemeClr val="bg1"/>
          </a:solidFill>
        </a:ln>
      </dgm:spPr>
      <dgm:t>
        <a:bodyPr/>
        <a:lstStyle/>
        <a:p>
          <a:r>
            <a:rPr lang="en-US" dirty="0"/>
            <a:t>Adoption of RPA and drone technologies in the firms suggest a material increase in audit efficiency and effectiveness postadoption</a:t>
          </a:r>
        </a:p>
      </dgm:t>
    </dgm:pt>
    <dgm:pt modelId="{2C347423-2619-4CBB-87D5-D57CE0A9ED36}" type="parTrans" cxnId="{35EB8AA3-515D-4EB4-B14B-756B78600BE6}">
      <dgm:prSet/>
      <dgm:spPr/>
      <dgm:t>
        <a:bodyPr/>
        <a:lstStyle/>
        <a:p>
          <a:endParaRPr lang="en-US"/>
        </a:p>
      </dgm:t>
    </dgm:pt>
    <dgm:pt modelId="{5A64F601-ECCF-49AB-B27A-DAA2BA54D290}" type="sibTrans" cxnId="{35EB8AA3-515D-4EB4-B14B-756B78600BE6}">
      <dgm:prSet/>
      <dgm:spPr/>
      <dgm:t>
        <a:bodyPr/>
        <a:lstStyle/>
        <a:p>
          <a:endParaRPr lang="en-US"/>
        </a:p>
      </dgm:t>
    </dgm:pt>
    <dgm:pt modelId="{31A198D6-E097-462F-B854-A16CD32E8101}">
      <dgm:prSet custT="1"/>
      <dgm:spPr>
        <a:solidFill>
          <a:schemeClr val="bg1"/>
        </a:solidFill>
        <a:ln w="15875" cap="flat" cmpd="sng" algn="ctr">
          <a:solidFill>
            <a:schemeClr val="bg1"/>
          </a:solidFill>
          <a:prstDash val="solid"/>
        </a:ln>
        <a:effectLst/>
      </dgm:spPr>
      <dgm:t>
        <a:bodyPr spcFirstLastPara="0" vert="horz" wrap="square" lIns="87630" tIns="87630" rIns="87630" bIns="87630" numCol="1" spcCol="1270" anchor="ctr" anchorCtr="0"/>
        <a:lstStyle/>
        <a:p>
          <a:r>
            <a:rPr lang="en-US" sz="2000" b="1" i="1" kern="1200" dirty="0">
              <a:solidFill>
                <a:srgbClr val="FF0000"/>
              </a:solidFill>
              <a:latin typeface="Calibri" panose="020F0502020204030204"/>
              <a:ea typeface="+mn-ea"/>
              <a:cs typeface="+mn-cs"/>
            </a:rPr>
            <a:t>Environmental Factors</a:t>
          </a:r>
          <a:endParaRPr lang="en-US" sz="2000" b="1" i="1" kern="1200" dirty="0">
            <a:solidFill>
              <a:srgbClr val="FF0000"/>
            </a:solidFill>
          </a:endParaRPr>
        </a:p>
      </dgm:t>
    </dgm:pt>
    <dgm:pt modelId="{C02E9554-07BE-4792-9884-B63BBBED363D}" type="sibTrans" cxnId="{66C2CD74-2723-4225-BBA8-C8F074178510}">
      <dgm:prSet/>
      <dgm:spPr/>
      <dgm:t>
        <a:bodyPr/>
        <a:lstStyle/>
        <a:p>
          <a:endParaRPr lang="en-US"/>
        </a:p>
      </dgm:t>
    </dgm:pt>
    <dgm:pt modelId="{858E9A5F-8BA3-4D0C-9509-015E043CFBEB}" type="parTrans" cxnId="{66C2CD74-2723-4225-BBA8-C8F074178510}">
      <dgm:prSet/>
      <dgm:spPr/>
      <dgm:t>
        <a:bodyPr/>
        <a:lstStyle/>
        <a:p>
          <a:endParaRPr lang="en-US"/>
        </a:p>
      </dgm:t>
    </dgm:pt>
    <dgm:pt modelId="{32AC7D48-88B7-4C08-A7A7-58A2C4E053BB}" type="pres">
      <dgm:prSet presAssocID="{F8D02E35-28F7-486D-9E6F-9167F0CE3646}" presName="linear" presStyleCnt="0">
        <dgm:presLayoutVars>
          <dgm:dir/>
          <dgm:animLvl val="lvl"/>
          <dgm:resizeHandles val="exact"/>
        </dgm:presLayoutVars>
      </dgm:prSet>
      <dgm:spPr/>
    </dgm:pt>
    <dgm:pt modelId="{01047C72-8B32-4FD3-9B82-53F804642664}" type="pres">
      <dgm:prSet presAssocID="{31A198D6-E097-462F-B854-A16CD32E8101}" presName="parentLin" presStyleCnt="0"/>
      <dgm:spPr/>
    </dgm:pt>
    <dgm:pt modelId="{643801C1-1A7B-4E44-986C-FC1DE45F7FFA}" type="pres">
      <dgm:prSet presAssocID="{31A198D6-E097-462F-B854-A16CD32E8101}" presName="parentLeftMargin" presStyleLbl="node1" presStyleIdx="0" presStyleCnt="1"/>
      <dgm:spPr/>
    </dgm:pt>
    <dgm:pt modelId="{F1477061-152E-4302-8EEA-B6E6AF9116AA}" type="pres">
      <dgm:prSet presAssocID="{31A198D6-E097-462F-B854-A16CD32E8101}" presName="parentText" presStyleLbl="node1" presStyleIdx="0" presStyleCnt="1" custScaleY="148549" custLinFactNeighborX="-100000" custLinFactNeighborY="-34017">
        <dgm:presLayoutVars>
          <dgm:chMax val="0"/>
          <dgm:bulletEnabled val="1"/>
        </dgm:presLayoutVars>
      </dgm:prSet>
      <dgm:spPr>
        <a:xfrm>
          <a:off x="254912" y="114376"/>
          <a:ext cx="3568779" cy="745478"/>
        </a:xfrm>
        <a:prstGeom prst="roundRect">
          <a:avLst/>
        </a:prstGeom>
      </dgm:spPr>
    </dgm:pt>
    <dgm:pt modelId="{1F443292-6D7F-4C61-A8CD-F9014B9468B9}" type="pres">
      <dgm:prSet presAssocID="{31A198D6-E097-462F-B854-A16CD32E8101}" presName="negativeSpace" presStyleCnt="0"/>
      <dgm:spPr/>
    </dgm:pt>
    <dgm:pt modelId="{D2F188EC-179D-4473-8D38-48A3E5535C71}" type="pres">
      <dgm:prSet presAssocID="{31A198D6-E097-462F-B854-A16CD32E8101}" presName="childText" presStyleLbl="conFgAcc1" presStyleIdx="0" presStyleCnt="1" custScaleY="124760">
        <dgm:presLayoutVars>
          <dgm:bulletEnabled val="1"/>
        </dgm:presLayoutVars>
      </dgm:prSet>
      <dgm:spPr/>
    </dgm:pt>
  </dgm:ptLst>
  <dgm:cxnLst>
    <dgm:cxn modelId="{61BFD604-94B7-49E5-9FDB-445DBC58D244}" type="presOf" srcId="{F8D02E35-28F7-486D-9E6F-9167F0CE3646}" destId="{32AC7D48-88B7-4C08-A7A7-58A2C4E053BB}" srcOrd="0" destOrd="0" presId="urn:microsoft.com/office/officeart/2005/8/layout/list1"/>
    <dgm:cxn modelId="{F66C4B1A-888F-436A-BFFD-397A8ED9C491}" type="presOf" srcId="{E88E61F6-4872-43CC-8750-27E944DD6AEF}" destId="{D2F188EC-179D-4473-8D38-48A3E5535C71}" srcOrd="0" destOrd="1" presId="urn:microsoft.com/office/officeart/2005/8/layout/list1"/>
    <dgm:cxn modelId="{04494A20-87D4-4EAC-ABD9-8207169D17E6}" type="presOf" srcId="{938066D8-8FBF-4503-B9A8-83C8FB9DC4A9}" destId="{D2F188EC-179D-4473-8D38-48A3E5535C71}" srcOrd="0" destOrd="2" presId="urn:microsoft.com/office/officeart/2005/8/layout/list1"/>
    <dgm:cxn modelId="{8A984D31-F990-4312-9776-158A36BDF058}" type="presOf" srcId="{343E7C92-7B4F-49F5-AF99-37A8E4DA7251}" destId="{D2F188EC-179D-4473-8D38-48A3E5535C71}" srcOrd="0" destOrd="0" presId="urn:microsoft.com/office/officeart/2005/8/layout/list1"/>
    <dgm:cxn modelId="{1E769E34-B476-4CFA-A60A-57B5A1420F60}" srcId="{31A198D6-E097-462F-B854-A16CD32E8101}" destId="{E88E61F6-4872-43CC-8750-27E944DD6AEF}" srcOrd="1" destOrd="0" parTransId="{935420B1-26BF-40F6-9A3A-877485E7C5B4}" sibTransId="{65839BE0-2151-47D4-B34D-E4753B52737B}"/>
    <dgm:cxn modelId="{7D5D103A-45F4-468A-AA6C-F1B0BFE4EF98}" type="presOf" srcId="{31A198D6-E097-462F-B854-A16CD32E8101}" destId="{F1477061-152E-4302-8EEA-B6E6AF9116AA}" srcOrd="1" destOrd="0" presId="urn:microsoft.com/office/officeart/2005/8/layout/list1"/>
    <dgm:cxn modelId="{3D9AAC60-7A32-4BA3-8C2D-8A985BC0C7C5}" type="presOf" srcId="{31A198D6-E097-462F-B854-A16CD32E8101}" destId="{643801C1-1A7B-4E44-986C-FC1DE45F7FFA}" srcOrd="0" destOrd="0" presId="urn:microsoft.com/office/officeart/2005/8/layout/list1"/>
    <dgm:cxn modelId="{9CA02044-35B3-4BF3-8461-B5C548C549AB}" type="presOf" srcId="{CE6B90FB-A657-4B2E-95B1-E654E8A6D816}" destId="{D2F188EC-179D-4473-8D38-48A3E5535C71}" srcOrd="0" destOrd="3" presId="urn:microsoft.com/office/officeart/2005/8/layout/list1"/>
    <dgm:cxn modelId="{4C047B44-28B6-4F88-BF61-5906F4105E14}" srcId="{31A198D6-E097-462F-B854-A16CD32E8101}" destId="{938066D8-8FBF-4503-B9A8-83C8FB9DC4A9}" srcOrd="2" destOrd="0" parTransId="{8D870DC7-C107-4891-90FE-0D9870873C77}" sibTransId="{09AB9017-8CAE-419E-AE49-998EFB9DE439}"/>
    <dgm:cxn modelId="{66C2CD74-2723-4225-BBA8-C8F074178510}" srcId="{F8D02E35-28F7-486D-9E6F-9167F0CE3646}" destId="{31A198D6-E097-462F-B854-A16CD32E8101}" srcOrd="0" destOrd="0" parTransId="{858E9A5F-8BA3-4D0C-9509-015E043CFBEB}" sibTransId="{C02E9554-07BE-4792-9884-B63BBBED363D}"/>
    <dgm:cxn modelId="{56C48790-3D1F-418C-A7CD-FC4E05E1B2EA}" srcId="{31A198D6-E097-462F-B854-A16CD32E8101}" destId="{CE6B90FB-A657-4B2E-95B1-E654E8A6D816}" srcOrd="3" destOrd="0" parTransId="{7843F26A-5448-45E3-99CA-FC35D7B08717}" sibTransId="{5CDECDFD-0754-4A46-9925-FA3D389143D7}"/>
    <dgm:cxn modelId="{A1D65B9D-1599-4035-9D9D-002A0CEF8C7D}" srcId="{31A198D6-E097-462F-B854-A16CD32E8101}" destId="{343E7C92-7B4F-49F5-AF99-37A8E4DA7251}" srcOrd="0" destOrd="0" parTransId="{E5981752-D6DD-416C-8378-3C4B11C4EC6E}" sibTransId="{5233E4D2-A3A4-4D5A-9D3C-201F12FB017C}"/>
    <dgm:cxn modelId="{35EB8AA3-515D-4EB4-B14B-756B78600BE6}" srcId="{31A198D6-E097-462F-B854-A16CD32E8101}" destId="{50FAC376-452D-4EF5-A2F6-42A919ED29B7}" srcOrd="4" destOrd="0" parTransId="{2C347423-2619-4CBB-87D5-D57CE0A9ED36}" sibTransId="{5A64F601-ECCF-49AB-B27A-DAA2BA54D290}"/>
    <dgm:cxn modelId="{4F8790D9-F140-4C39-8F2F-7D86A831EA12}" type="presOf" srcId="{50FAC376-452D-4EF5-A2F6-42A919ED29B7}" destId="{D2F188EC-179D-4473-8D38-48A3E5535C71}" srcOrd="0" destOrd="4" presId="urn:microsoft.com/office/officeart/2005/8/layout/list1"/>
    <dgm:cxn modelId="{7B82737C-37C6-461F-8E98-E6A3FF20B4B0}" type="presParOf" srcId="{32AC7D48-88B7-4C08-A7A7-58A2C4E053BB}" destId="{01047C72-8B32-4FD3-9B82-53F804642664}" srcOrd="0" destOrd="0" presId="urn:microsoft.com/office/officeart/2005/8/layout/list1"/>
    <dgm:cxn modelId="{CE33A49B-AF0F-414C-80A4-7FEB0B049829}" type="presParOf" srcId="{01047C72-8B32-4FD3-9B82-53F804642664}" destId="{643801C1-1A7B-4E44-986C-FC1DE45F7FFA}" srcOrd="0" destOrd="0" presId="urn:microsoft.com/office/officeart/2005/8/layout/list1"/>
    <dgm:cxn modelId="{42E0B8B2-8B17-4B9F-804C-8F6ED0DD4C1D}" type="presParOf" srcId="{01047C72-8B32-4FD3-9B82-53F804642664}" destId="{F1477061-152E-4302-8EEA-B6E6AF9116AA}" srcOrd="1" destOrd="0" presId="urn:microsoft.com/office/officeart/2005/8/layout/list1"/>
    <dgm:cxn modelId="{BD8E1679-9382-4FEA-B9B0-9377D07AF379}" type="presParOf" srcId="{32AC7D48-88B7-4C08-A7A7-58A2C4E053BB}" destId="{1F443292-6D7F-4C61-A8CD-F9014B9468B9}" srcOrd="1" destOrd="0" presId="urn:microsoft.com/office/officeart/2005/8/layout/list1"/>
    <dgm:cxn modelId="{DFE23976-7685-4DD4-9AD0-4A6E6CC32228}" type="presParOf" srcId="{32AC7D48-88B7-4C08-A7A7-58A2C4E053BB}" destId="{D2F188EC-179D-4473-8D38-48A3E5535C71}"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DCD714B-B4AC-4B75-9625-2EA533A3D13A}"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60499E84-8A3E-4727-824B-C1460C41BC79}">
      <dgm:prSet custT="1"/>
      <dgm:spPr>
        <a:solidFill>
          <a:schemeClr val="bg1"/>
        </a:solidFill>
        <a:ln w="15875" cap="flat" cmpd="sng" algn="ctr">
          <a:solidFill>
            <a:prstClr val="white">
              <a:hueOff val="0"/>
              <a:satOff val="0"/>
              <a:lumOff val="0"/>
              <a:alphaOff val="0"/>
            </a:prstClr>
          </a:solidFill>
          <a:prstDash val="solid"/>
        </a:ln>
        <a:effectLst/>
      </dgm:spPr>
      <dgm:t>
        <a:bodyPr spcFirstLastPara="0" vert="horz" wrap="square" lIns="87630" tIns="87630" rIns="87630" bIns="87630" numCol="1" spcCol="1270" anchor="ctr" anchorCtr="0"/>
        <a:lstStyle/>
        <a:p>
          <a:r>
            <a:rPr lang="en-US" sz="2000" b="1" i="1" kern="1200" dirty="0">
              <a:solidFill>
                <a:srgbClr val="FF0000"/>
              </a:solidFill>
              <a:latin typeface="Calibri" panose="020F0502020204030204"/>
              <a:ea typeface="+mn-ea"/>
              <a:cs typeface="+mn-cs"/>
            </a:rPr>
            <a:t>Environmental</a:t>
          </a:r>
          <a:r>
            <a:rPr lang="en-US" sz="1700" b="1" i="1" kern="1200" dirty="0">
              <a:solidFill>
                <a:srgbClr val="FF0000"/>
              </a:solidFill>
            </a:rPr>
            <a:t> Factors</a:t>
          </a:r>
          <a:endParaRPr lang="en-US" sz="1700" kern="1200" dirty="0">
            <a:solidFill>
              <a:srgbClr val="FF0000"/>
            </a:solidFill>
          </a:endParaRPr>
        </a:p>
      </dgm:t>
    </dgm:pt>
    <dgm:pt modelId="{ACAA1FF6-3AE8-4700-9EF6-4464CC14DEBC}" type="parTrans" cxnId="{0AFD564F-AA60-4E0F-8A88-9737DE81F124}">
      <dgm:prSet/>
      <dgm:spPr/>
      <dgm:t>
        <a:bodyPr/>
        <a:lstStyle/>
        <a:p>
          <a:endParaRPr lang="en-US" sz="1700"/>
        </a:p>
      </dgm:t>
    </dgm:pt>
    <dgm:pt modelId="{0F2871BF-886D-4B34-9947-23364FFB55DF}" type="sibTrans" cxnId="{0AFD564F-AA60-4E0F-8A88-9737DE81F124}">
      <dgm:prSet/>
      <dgm:spPr/>
      <dgm:t>
        <a:bodyPr/>
        <a:lstStyle/>
        <a:p>
          <a:endParaRPr lang="en-US" sz="1700"/>
        </a:p>
      </dgm:t>
    </dgm:pt>
    <dgm:pt modelId="{B5D7F14B-B647-46EF-B6FC-5E2460BBD279}">
      <dgm:prSet custT="1"/>
      <dgm:spPr/>
      <dgm:t>
        <a:bodyPr/>
        <a:lstStyle/>
        <a:p>
          <a:r>
            <a:rPr lang="en-US" sz="1700"/>
            <a:t>Two-tier audit quality?</a:t>
          </a:r>
        </a:p>
      </dgm:t>
    </dgm:pt>
    <dgm:pt modelId="{B99C3AD2-1E98-42A2-8BA4-7A0015F9210E}" type="parTrans" cxnId="{91A4D8D1-06D4-4BEF-997A-592D813CC00B}">
      <dgm:prSet/>
      <dgm:spPr/>
      <dgm:t>
        <a:bodyPr/>
        <a:lstStyle/>
        <a:p>
          <a:endParaRPr lang="en-US" sz="1700"/>
        </a:p>
      </dgm:t>
    </dgm:pt>
    <dgm:pt modelId="{1653BE24-3A03-4466-BD29-156E693A99BC}" type="sibTrans" cxnId="{91A4D8D1-06D4-4BEF-997A-592D813CC00B}">
      <dgm:prSet/>
      <dgm:spPr/>
      <dgm:t>
        <a:bodyPr/>
        <a:lstStyle/>
        <a:p>
          <a:endParaRPr lang="en-US" sz="1700"/>
        </a:p>
      </dgm:t>
    </dgm:pt>
    <dgm:pt modelId="{DC6711EE-F50A-441B-BE11-A4787837DCC2}">
      <dgm:prSet custT="1"/>
      <dgm:spPr/>
      <dgm:t>
        <a:bodyPr/>
        <a:lstStyle/>
        <a:p>
          <a:r>
            <a:rPr lang="en-US" sz="1700"/>
            <a:t>Not much research on smaller firms</a:t>
          </a:r>
        </a:p>
      </dgm:t>
    </dgm:pt>
    <dgm:pt modelId="{08C8C1E8-83B0-47FA-AFAB-1F9BC4B8E635}" type="parTrans" cxnId="{6450BD88-35F4-49DB-A722-353853C9289A}">
      <dgm:prSet/>
      <dgm:spPr/>
      <dgm:t>
        <a:bodyPr/>
        <a:lstStyle/>
        <a:p>
          <a:endParaRPr lang="en-US" sz="1700"/>
        </a:p>
      </dgm:t>
    </dgm:pt>
    <dgm:pt modelId="{92307FE2-21BC-4DBA-B2AB-FCABF093ED16}" type="sibTrans" cxnId="{6450BD88-35F4-49DB-A722-353853C9289A}">
      <dgm:prSet/>
      <dgm:spPr/>
      <dgm:t>
        <a:bodyPr/>
        <a:lstStyle/>
        <a:p>
          <a:endParaRPr lang="en-US" sz="1700"/>
        </a:p>
      </dgm:t>
    </dgm:pt>
    <dgm:pt modelId="{CF7D4404-B2C0-48B6-8B75-B2E15B2EF448}">
      <dgm:prSet custT="1"/>
      <dgm:spPr/>
      <dgm:t>
        <a:bodyPr/>
        <a:lstStyle/>
        <a:p>
          <a:r>
            <a:rPr lang="en-US" sz="1700" dirty="0"/>
            <a:t>The potential disparity in emerging technologies and the phase of digital transformation across accounting firms. </a:t>
          </a:r>
        </a:p>
      </dgm:t>
    </dgm:pt>
    <dgm:pt modelId="{37EE89AE-4544-4C6C-90BD-759A7F9E209D}" type="parTrans" cxnId="{C4ABD583-08ED-4A35-9C43-A3A666FC0572}">
      <dgm:prSet/>
      <dgm:spPr/>
      <dgm:t>
        <a:bodyPr/>
        <a:lstStyle/>
        <a:p>
          <a:endParaRPr lang="en-US" sz="1700"/>
        </a:p>
      </dgm:t>
    </dgm:pt>
    <dgm:pt modelId="{1DB516BF-67DA-4FDA-A8E5-C32E8A8BB153}" type="sibTrans" cxnId="{C4ABD583-08ED-4A35-9C43-A3A666FC0572}">
      <dgm:prSet/>
      <dgm:spPr/>
      <dgm:t>
        <a:bodyPr/>
        <a:lstStyle/>
        <a:p>
          <a:endParaRPr lang="en-US" sz="1700"/>
        </a:p>
      </dgm:t>
    </dgm:pt>
    <dgm:pt modelId="{7EE9D1AE-B745-4E91-A753-955AF9D4E794}">
      <dgm:prSet custT="1"/>
      <dgm:spPr/>
      <dgm:t>
        <a:bodyPr/>
        <a:lstStyle/>
        <a:p>
          <a:r>
            <a:rPr lang="en-US" sz="1700" dirty="0"/>
            <a:t>Is the expectation gap between auditors and stakeholders is mitigated or exacerbated when auditors use advanced data analytics?</a:t>
          </a:r>
        </a:p>
      </dgm:t>
    </dgm:pt>
    <dgm:pt modelId="{D0925BCB-BBF7-42F6-9FD2-EB6B16012B3B}" type="parTrans" cxnId="{1D5D25AF-19B0-461B-B1AE-1A9A215D9A91}">
      <dgm:prSet/>
      <dgm:spPr/>
      <dgm:t>
        <a:bodyPr/>
        <a:lstStyle/>
        <a:p>
          <a:endParaRPr lang="en-US" sz="1700"/>
        </a:p>
      </dgm:t>
    </dgm:pt>
    <dgm:pt modelId="{0CF7B60F-E025-4BC1-B051-529F724A57B5}" type="sibTrans" cxnId="{1D5D25AF-19B0-461B-B1AE-1A9A215D9A91}">
      <dgm:prSet/>
      <dgm:spPr/>
      <dgm:t>
        <a:bodyPr/>
        <a:lstStyle/>
        <a:p>
          <a:endParaRPr lang="en-US" sz="1700"/>
        </a:p>
      </dgm:t>
    </dgm:pt>
    <dgm:pt modelId="{FAC354C5-5F32-4DEC-B9DA-0DCE07F1EADA}">
      <dgm:prSet custT="1"/>
      <dgm:spPr/>
      <dgm:t>
        <a:bodyPr/>
        <a:lstStyle/>
        <a:p>
          <a:r>
            <a:rPr lang="en-US" sz="1700" dirty="0"/>
            <a:t>Cryptocurrencies and emerging technology such as blockchain introduce novel, technically sophisticated, and risky propositions that auditors may be unequipped to handle. What are the core competencies needed to provide assurance to clients holding cryptocurrencies?</a:t>
          </a:r>
        </a:p>
      </dgm:t>
    </dgm:pt>
    <dgm:pt modelId="{ADD0EE80-6467-41DA-A8A1-88B1CE99A9D3}" type="parTrans" cxnId="{EDFB3E50-2EA5-4ECB-9425-DC5733408183}">
      <dgm:prSet/>
      <dgm:spPr/>
      <dgm:t>
        <a:bodyPr/>
        <a:lstStyle/>
        <a:p>
          <a:endParaRPr lang="en-US" sz="1700"/>
        </a:p>
      </dgm:t>
    </dgm:pt>
    <dgm:pt modelId="{E6465DF6-D5C4-4811-B644-F782B9A4A5CF}" type="sibTrans" cxnId="{EDFB3E50-2EA5-4ECB-9425-DC5733408183}">
      <dgm:prSet/>
      <dgm:spPr/>
      <dgm:t>
        <a:bodyPr/>
        <a:lstStyle/>
        <a:p>
          <a:endParaRPr lang="en-US" sz="1700"/>
        </a:p>
      </dgm:t>
    </dgm:pt>
    <dgm:pt modelId="{B83D95F4-9B5B-4C39-9044-0C5A1BF1FD80}">
      <dgm:prSet custT="1"/>
      <dgm:spPr/>
      <dgm:t>
        <a:bodyPr/>
        <a:lstStyle/>
        <a:p>
          <a:r>
            <a:rPr lang="en-US" sz="1700" dirty="0"/>
            <a:t>How prepared were firms to adapt to virtual work environments? Are there differences in audit quality provided during the pandemic across firm sizes? </a:t>
          </a:r>
        </a:p>
      </dgm:t>
    </dgm:pt>
    <dgm:pt modelId="{0E28D2B3-4747-483F-B5D4-D07F0E6FBFF9}" type="parTrans" cxnId="{6147DE64-A5DF-49B0-9EDC-37B812378D99}">
      <dgm:prSet/>
      <dgm:spPr/>
      <dgm:t>
        <a:bodyPr/>
        <a:lstStyle/>
        <a:p>
          <a:endParaRPr lang="en-US" sz="1700"/>
        </a:p>
      </dgm:t>
    </dgm:pt>
    <dgm:pt modelId="{4ECF2C8D-B09A-4997-A4E7-2D90E35D5D5B}" type="sibTrans" cxnId="{6147DE64-A5DF-49B0-9EDC-37B812378D99}">
      <dgm:prSet/>
      <dgm:spPr/>
      <dgm:t>
        <a:bodyPr/>
        <a:lstStyle/>
        <a:p>
          <a:endParaRPr lang="en-US" sz="1700"/>
        </a:p>
      </dgm:t>
    </dgm:pt>
    <dgm:pt modelId="{32CFDE7F-8460-45D4-BAA0-8384330E42E9}">
      <dgm:prSet custT="1"/>
      <dgm:spPr/>
      <dgm:t>
        <a:bodyPr/>
        <a:lstStyle/>
        <a:p>
          <a:r>
            <a:rPr lang="en-US" sz="1700" dirty="0"/>
            <a:t>Larger firms have innovation leaders, while smaller firms may be more likely to use off‐the‐shelf tools, placing them at a disadvantage in competing for clients and human capital.</a:t>
          </a:r>
        </a:p>
      </dgm:t>
    </dgm:pt>
    <dgm:pt modelId="{1C7EE1E8-55C2-4C2F-B04B-354B1225E542}" type="parTrans" cxnId="{7D34B9E0-544F-4DDE-8BBC-BE9E1B497E0F}">
      <dgm:prSet/>
      <dgm:spPr/>
      <dgm:t>
        <a:bodyPr/>
        <a:lstStyle/>
        <a:p>
          <a:endParaRPr lang="en-US"/>
        </a:p>
      </dgm:t>
    </dgm:pt>
    <dgm:pt modelId="{2B38C451-C15D-44A0-B30A-D7DD914343CA}" type="sibTrans" cxnId="{7D34B9E0-544F-4DDE-8BBC-BE9E1B497E0F}">
      <dgm:prSet/>
      <dgm:spPr/>
      <dgm:t>
        <a:bodyPr/>
        <a:lstStyle/>
        <a:p>
          <a:endParaRPr lang="en-US"/>
        </a:p>
      </dgm:t>
    </dgm:pt>
    <dgm:pt modelId="{7CC064FF-D08F-4D30-A1B8-E0CD783EA664}" type="pres">
      <dgm:prSet presAssocID="{0DCD714B-B4AC-4B75-9625-2EA533A3D13A}" presName="linear" presStyleCnt="0">
        <dgm:presLayoutVars>
          <dgm:animLvl val="lvl"/>
          <dgm:resizeHandles val="exact"/>
        </dgm:presLayoutVars>
      </dgm:prSet>
      <dgm:spPr/>
    </dgm:pt>
    <dgm:pt modelId="{1E06533A-61E2-45A7-9E78-E13F2FFF6EC5}" type="pres">
      <dgm:prSet presAssocID="{60499E84-8A3E-4727-824B-C1460C41BC79}" presName="parentText" presStyleLbl="node1" presStyleIdx="0" presStyleCnt="1">
        <dgm:presLayoutVars>
          <dgm:chMax val="0"/>
          <dgm:bulletEnabled val="1"/>
        </dgm:presLayoutVars>
      </dgm:prSet>
      <dgm:spPr>
        <a:xfrm>
          <a:off x="0" y="4025"/>
          <a:ext cx="5098256" cy="404705"/>
        </a:xfrm>
        <a:prstGeom prst="roundRect">
          <a:avLst/>
        </a:prstGeom>
      </dgm:spPr>
    </dgm:pt>
    <dgm:pt modelId="{27507479-561E-44BE-8C71-AE449430AC70}" type="pres">
      <dgm:prSet presAssocID="{60499E84-8A3E-4727-824B-C1460C41BC79}" presName="childText" presStyleLbl="revTx" presStyleIdx="0" presStyleCnt="1" custScaleY="116521">
        <dgm:presLayoutVars>
          <dgm:bulletEnabled val="1"/>
        </dgm:presLayoutVars>
      </dgm:prSet>
      <dgm:spPr/>
    </dgm:pt>
  </dgm:ptLst>
  <dgm:cxnLst>
    <dgm:cxn modelId="{B9F5D717-0C28-44C8-9101-197365725F66}" type="presOf" srcId="{FAC354C5-5F32-4DEC-B9DA-0DCE07F1EADA}" destId="{27507479-561E-44BE-8C71-AE449430AC70}" srcOrd="0" destOrd="5" presId="urn:microsoft.com/office/officeart/2005/8/layout/vList2"/>
    <dgm:cxn modelId="{D4E70D40-6C91-4295-B1B1-DECD45198ADB}" type="presOf" srcId="{B83D95F4-9B5B-4C39-9044-0C5A1BF1FD80}" destId="{27507479-561E-44BE-8C71-AE449430AC70}" srcOrd="0" destOrd="6" presId="urn:microsoft.com/office/officeart/2005/8/layout/vList2"/>
    <dgm:cxn modelId="{6147DE64-A5DF-49B0-9EDC-37B812378D99}" srcId="{60499E84-8A3E-4727-824B-C1460C41BC79}" destId="{B83D95F4-9B5B-4C39-9044-0C5A1BF1FD80}" srcOrd="3" destOrd="0" parTransId="{0E28D2B3-4747-483F-B5D4-D07F0E6FBFF9}" sibTransId="{4ECF2C8D-B09A-4997-A4E7-2D90E35D5D5B}"/>
    <dgm:cxn modelId="{0AFD564F-AA60-4E0F-8A88-9737DE81F124}" srcId="{0DCD714B-B4AC-4B75-9625-2EA533A3D13A}" destId="{60499E84-8A3E-4727-824B-C1460C41BC79}" srcOrd="0" destOrd="0" parTransId="{ACAA1FF6-3AE8-4700-9EF6-4464CC14DEBC}" sibTransId="{0F2871BF-886D-4B34-9947-23364FFB55DF}"/>
    <dgm:cxn modelId="{EDFB3E50-2EA5-4ECB-9425-DC5733408183}" srcId="{60499E84-8A3E-4727-824B-C1460C41BC79}" destId="{FAC354C5-5F32-4DEC-B9DA-0DCE07F1EADA}" srcOrd="2" destOrd="0" parTransId="{ADD0EE80-6467-41DA-A8A1-88B1CE99A9D3}" sibTransId="{E6465DF6-D5C4-4811-B644-F782B9A4A5CF}"/>
    <dgm:cxn modelId="{7A8ABD76-1CB4-4D2A-B6A2-B54329C033EA}" type="presOf" srcId="{CF7D4404-B2C0-48B6-8B75-B2E15B2EF448}" destId="{27507479-561E-44BE-8C71-AE449430AC70}" srcOrd="0" destOrd="2" presId="urn:microsoft.com/office/officeart/2005/8/layout/vList2"/>
    <dgm:cxn modelId="{C4ABD583-08ED-4A35-9C43-A3A666FC0572}" srcId="{B5D7F14B-B647-46EF-B6FC-5E2460BBD279}" destId="{CF7D4404-B2C0-48B6-8B75-B2E15B2EF448}" srcOrd="1" destOrd="0" parTransId="{37EE89AE-4544-4C6C-90BD-759A7F9E209D}" sibTransId="{1DB516BF-67DA-4FDA-A8E5-C32E8A8BB153}"/>
    <dgm:cxn modelId="{6450BD88-35F4-49DB-A722-353853C9289A}" srcId="{B5D7F14B-B647-46EF-B6FC-5E2460BBD279}" destId="{DC6711EE-F50A-441B-BE11-A4787837DCC2}" srcOrd="0" destOrd="0" parTransId="{08C8C1E8-83B0-47FA-AFAB-1F9BC4B8E635}" sibTransId="{92307FE2-21BC-4DBA-B2AB-FCABF093ED16}"/>
    <dgm:cxn modelId="{CA3878A7-1660-422C-804F-829164C6709F}" type="presOf" srcId="{B5D7F14B-B647-46EF-B6FC-5E2460BBD279}" destId="{27507479-561E-44BE-8C71-AE449430AC70}" srcOrd="0" destOrd="0" presId="urn:microsoft.com/office/officeart/2005/8/layout/vList2"/>
    <dgm:cxn modelId="{1D5D25AF-19B0-461B-B1AE-1A9A215D9A91}" srcId="{60499E84-8A3E-4727-824B-C1460C41BC79}" destId="{7EE9D1AE-B745-4E91-A753-955AF9D4E794}" srcOrd="1" destOrd="0" parTransId="{D0925BCB-BBF7-42F6-9FD2-EB6B16012B3B}" sibTransId="{0CF7B60F-E025-4BC1-B051-529F724A57B5}"/>
    <dgm:cxn modelId="{696777BC-207F-4FEA-9CE5-55A32B923B0D}" type="presOf" srcId="{7EE9D1AE-B745-4E91-A753-955AF9D4E794}" destId="{27507479-561E-44BE-8C71-AE449430AC70}" srcOrd="0" destOrd="4" presId="urn:microsoft.com/office/officeart/2005/8/layout/vList2"/>
    <dgm:cxn modelId="{91A4D8D1-06D4-4BEF-997A-592D813CC00B}" srcId="{60499E84-8A3E-4727-824B-C1460C41BC79}" destId="{B5D7F14B-B647-46EF-B6FC-5E2460BBD279}" srcOrd="0" destOrd="0" parTransId="{B99C3AD2-1E98-42A2-8BA4-7A0015F9210E}" sibTransId="{1653BE24-3A03-4466-BD29-156E693A99BC}"/>
    <dgm:cxn modelId="{1CF940D4-FDAB-44B7-87E0-160C1A7B6F13}" type="presOf" srcId="{32CFDE7F-8460-45D4-BAA0-8384330E42E9}" destId="{27507479-561E-44BE-8C71-AE449430AC70}" srcOrd="0" destOrd="3" presId="urn:microsoft.com/office/officeart/2005/8/layout/vList2"/>
    <dgm:cxn modelId="{5F8101E0-8DBE-46A4-B18D-EE545FB559B1}" type="presOf" srcId="{0DCD714B-B4AC-4B75-9625-2EA533A3D13A}" destId="{7CC064FF-D08F-4D30-A1B8-E0CD783EA664}" srcOrd="0" destOrd="0" presId="urn:microsoft.com/office/officeart/2005/8/layout/vList2"/>
    <dgm:cxn modelId="{7D34B9E0-544F-4DDE-8BBC-BE9E1B497E0F}" srcId="{B5D7F14B-B647-46EF-B6FC-5E2460BBD279}" destId="{32CFDE7F-8460-45D4-BAA0-8384330E42E9}" srcOrd="2" destOrd="0" parTransId="{1C7EE1E8-55C2-4C2F-B04B-354B1225E542}" sibTransId="{2B38C451-C15D-44A0-B30A-D7DD914343CA}"/>
    <dgm:cxn modelId="{15CFCCEF-CD69-482C-A035-21408006C546}" type="presOf" srcId="{60499E84-8A3E-4727-824B-C1460C41BC79}" destId="{1E06533A-61E2-45A7-9E78-E13F2FFF6EC5}" srcOrd="0" destOrd="0" presId="urn:microsoft.com/office/officeart/2005/8/layout/vList2"/>
    <dgm:cxn modelId="{E5D75FFA-8241-424E-BE34-2B8D29CF61D3}" type="presOf" srcId="{DC6711EE-F50A-441B-BE11-A4787837DCC2}" destId="{27507479-561E-44BE-8C71-AE449430AC70}" srcOrd="0" destOrd="1" presId="urn:microsoft.com/office/officeart/2005/8/layout/vList2"/>
    <dgm:cxn modelId="{6B6E755F-6810-4FD4-81A7-30897C900E88}" type="presParOf" srcId="{7CC064FF-D08F-4D30-A1B8-E0CD783EA664}" destId="{1E06533A-61E2-45A7-9E78-E13F2FFF6EC5}" srcOrd="0" destOrd="0" presId="urn:microsoft.com/office/officeart/2005/8/layout/vList2"/>
    <dgm:cxn modelId="{D2995D7C-6C2A-4945-A227-D9D901C42137}" type="presParOf" srcId="{7CC064FF-D08F-4D30-A1B8-E0CD783EA664}" destId="{27507479-561E-44BE-8C71-AE449430AC70}"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8D02E35-28F7-486D-9E6F-9167F0CE3646}"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31A198D6-E097-462F-B854-A16CD32E8101}">
      <dgm:prSet custT="1"/>
      <dgm:spPr>
        <a:solidFill>
          <a:schemeClr val="bg1"/>
        </a:solidFill>
        <a:ln w="15875" cap="flat" cmpd="sng" algn="ctr">
          <a:solidFill>
            <a:prstClr val="white">
              <a:hueOff val="0"/>
              <a:satOff val="0"/>
              <a:lumOff val="0"/>
              <a:alphaOff val="0"/>
            </a:prstClr>
          </a:solidFill>
          <a:prstDash val="solid"/>
        </a:ln>
        <a:effectLst/>
      </dgm:spPr>
      <dgm:t>
        <a:bodyPr spcFirstLastPara="0" vert="horz" wrap="square" lIns="87630" tIns="87630" rIns="87630" bIns="87630" numCol="1" spcCol="1270" anchor="ctr" anchorCtr="0"/>
        <a:lstStyle/>
        <a:p>
          <a:pPr marL="0" lvl="0" indent="0" algn="l" defTabSz="889000">
            <a:lnSpc>
              <a:spcPct val="90000"/>
            </a:lnSpc>
            <a:spcBef>
              <a:spcPct val="0"/>
            </a:spcBef>
            <a:spcAft>
              <a:spcPct val="35000"/>
            </a:spcAft>
            <a:buNone/>
          </a:pPr>
          <a:r>
            <a:rPr lang="en-US" sz="2000" b="1" i="1" kern="1200" dirty="0">
              <a:solidFill>
                <a:srgbClr val="FF0000"/>
              </a:solidFill>
              <a:latin typeface="Calibri" panose="020F0502020204030204"/>
              <a:ea typeface="+mn-ea"/>
              <a:cs typeface="+mn-cs"/>
            </a:rPr>
            <a:t>Person-specific factors</a:t>
          </a:r>
        </a:p>
      </dgm:t>
    </dgm:pt>
    <dgm:pt modelId="{858E9A5F-8BA3-4D0C-9509-015E043CFBEB}" type="parTrans" cxnId="{66C2CD74-2723-4225-BBA8-C8F074178510}">
      <dgm:prSet/>
      <dgm:spPr/>
      <dgm:t>
        <a:bodyPr/>
        <a:lstStyle/>
        <a:p>
          <a:endParaRPr lang="en-US"/>
        </a:p>
      </dgm:t>
    </dgm:pt>
    <dgm:pt modelId="{C02E9554-07BE-4792-9884-B63BBBED363D}" type="sibTrans" cxnId="{66C2CD74-2723-4225-BBA8-C8F074178510}">
      <dgm:prSet/>
      <dgm:spPr/>
      <dgm:t>
        <a:bodyPr/>
        <a:lstStyle/>
        <a:p>
          <a:endParaRPr lang="en-US"/>
        </a:p>
      </dgm:t>
    </dgm:pt>
    <dgm:pt modelId="{343E7C92-7B4F-49F5-AF99-37A8E4DA7251}">
      <dgm:prSet custT="1"/>
      <dgm:spPr>
        <a:ln>
          <a:solidFill>
            <a:schemeClr val="bg1"/>
          </a:solidFill>
        </a:ln>
      </dgm:spPr>
      <dgm:t>
        <a:bodyPr/>
        <a:lstStyle/>
        <a:p>
          <a:r>
            <a:rPr lang="en-US" sz="1700" dirty="0"/>
            <a:t>Overall, prior research insufficiently addresses how data analytic tools impact auditor judgment and decision‐making</a:t>
          </a:r>
        </a:p>
      </dgm:t>
    </dgm:pt>
    <dgm:pt modelId="{E5981752-D6DD-416C-8378-3C4B11C4EC6E}" type="parTrans" cxnId="{A1D65B9D-1599-4035-9D9D-002A0CEF8C7D}">
      <dgm:prSet/>
      <dgm:spPr/>
      <dgm:t>
        <a:bodyPr/>
        <a:lstStyle/>
        <a:p>
          <a:endParaRPr lang="en-US"/>
        </a:p>
      </dgm:t>
    </dgm:pt>
    <dgm:pt modelId="{5233E4D2-A3A4-4D5A-9D3C-201F12FB017C}" type="sibTrans" cxnId="{A1D65B9D-1599-4035-9D9D-002A0CEF8C7D}">
      <dgm:prSet/>
      <dgm:spPr/>
      <dgm:t>
        <a:bodyPr/>
        <a:lstStyle/>
        <a:p>
          <a:endParaRPr lang="en-US"/>
        </a:p>
      </dgm:t>
    </dgm:pt>
    <dgm:pt modelId="{D80FEA9C-7A43-4C4A-B4E9-CE80DECE40FC}">
      <dgm:prSet custT="1"/>
      <dgm:spPr>
        <a:ln>
          <a:solidFill>
            <a:schemeClr val="bg1"/>
          </a:solidFill>
        </a:ln>
      </dgm:spPr>
      <dgm:t>
        <a:bodyPr/>
        <a:lstStyle/>
        <a:p>
          <a:r>
            <a:rPr lang="en-US" sz="1700"/>
            <a:t>Experimental results suggest:</a:t>
          </a:r>
        </a:p>
      </dgm:t>
    </dgm:pt>
    <dgm:pt modelId="{EC414BEA-8E99-4463-A7B8-1F5FA44F1225}" type="parTrans" cxnId="{E5DAAA0C-F128-4538-ABEF-5FBCA7B3D708}">
      <dgm:prSet/>
      <dgm:spPr/>
      <dgm:t>
        <a:bodyPr/>
        <a:lstStyle/>
        <a:p>
          <a:endParaRPr lang="en-US"/>
        </a:p>
      </dgm:t>
    </dgm:pt>
    <dgm:pt modelId="{7ECB419C-A0A3-4A82-A21B-04E8FF00C83A}" type="sibTrans" cxnId="{E5DAAA0C-F128-4538-ABEF-5FBCA7B3D708}">
      <dgm:prSet/>
      <dgm:spPr/>
      <dgm:t>
        <a:bodyPr/>
        <a:lstStyle/>
        <a:p>
          <a:endParaRPr lang="en-US"/>
        </a:p>
      </dgm:t>
    </dgm:pt>
    <dgm:pt modelId="{AA6FBC10-102D-4482-B555-A32A7333FD8D}">
      <dgm:prSet custT="1"/>
      <dgm:spPr>
        <a:ln>
          <a:solidFill>
            <a:schemeClr val="bg1"/>
          </a:solidFill>
        </a:ln>
      </dgm:spPr>
      <dgm:t>
        <a:bodyPr/>
        <a:lstStyle/>
        <a:p>
          <a:r>
            <a:rPr lang="en-US" sz="1700"/>
            <a:t>Inspection risk is negatively associated with reliance on ADAs</a:t>
          </a:r>
        </a:p>
      </dgm:t>
    </dgm:pt>
    <dgm:pt modelId="{A8726996-6597-495C-83C3-1F15DB38331A}" type="parTrans" cxnId="{7AD54A2B-6194-4F38-98C4-AD386FE9E443}">
      <dgm:prSet/>
      <dgm:spPr/>
      <dgm:t>
        <a:bodyPr/>
        <a:lstStyle/>
        <a:p>
          <a:endParaRPr lang="en-US"/>
        </a:p>
      </dgm:t>
    </dgm:pt>
    <dgm:pt modelId="{E6773F05-5C40-448D-875E-EFAACCE51C96}" type="sibTrans" cxnId="{7AD54A2B-6194-4F38-98C4-AD386FE9E443}">
      <dgm:prSet/>
      <dgm:spPr/>
      <dgm:t>
        <a:bodyPr/>
        <a:lstStyle/>
        <a:p>
          <a:endParaRPr lang="en-US"/>
        </a:p>
      </dgm:t>
    </dgm:pt>
    <dgm:pt modelId="{EA3089E5-4C3F-43F4-A16C-9806E76D65D9}">
      <dgm:prSet custT="1"/>
      <dgm:spPr>
        <a:ln>
          <a:solidFill>
            <a:schemeClr val="bg1"/>
          </a:solidFill>
        </a:ln>
      </dgm:spPr>
      <dgm:t>
        <a:bodyPr/>
        <a:lstStyle/>
        <a:p>
          <a:r>
            <a:rPr lang="en-US" sz="1700" dirty="0"/>
            <a:t>external reviewers perceive data analytic tools as lower quality than traditional audit procedures because they perceive that automating such tools requires less effort</a:t>
          </a:r>
        </a:p>
      </dgm:t>
    </dgm:pt>
    <dgm:pt modelId="{FC7AF5A4-99A6-4939-945B-C9660C8A9208}" type="parTrans" cxnId="{344494C3-00F1-4A3F-9AC2-31AF825995F5}">
      <dgm:prSet/>
      <dgm:spPr/>
      <dgm:t>
        <a:bodyPr/>
        <a:lstStyle/>
        <a:p>
          <a:endParaRPr lang="en-US"/>
        </a:p>
      </dgm:t>
    </dgm:pt>
    <dgm:pt modelId="{BC3A3AB8-4427-496F-88A6-86C3868CFE02}" type="sibTrans" cxnId="{344494C3-00F1-4A3F-9AC2-31AF825995F5}">
      <dgm:prSet/>
      <dgm:spPr/>
      <dgm:t>
        <a:bodyPr/>
        <a:lstStyle/>
        <a:p>
          <a:endParaRPr lang="en-US"/>
        </a:p>
      </dgm:t>
    </dgm:pt>
    <dgm:pt modelId="{14D46B4F-C13F-4586-A5C0-2E1F729B5357}">
      <dgm:prSet custT="1"/>
      <dgm:spPr>
        <a:ln>
          <a:solidFill>
            <a:schemeClr val="bg1"/>
          </a:solidFill>
        </a:ln>
      </dgm:spPr>
      <dgm:t>
        <a:bodyPr/>
        <a:lstStyle/>
        <a:p>
          <a:r>
            <a:rPr lang="en-US" sz="1700" dirty="0"/>
            <a:t>Auditors will be more likely to discount computer‐generated advice or evidence more heavily than human advice or evidence</a:t>
          </a:r>
        </a:p>
      </dgm:t>
    </dgm:pt>
    <dgm:pt modelId="{B0AF87AB-2502-4404-B144-602725BEB27E}" type="parTrans" cxnId="{2F9B3BB6-663A-4FC7-88DF-A51F917A4BFB}">
      <dgm:prSet/>
      <dgm:spPr/>
      <dgm:t>
        <a:bodyPr/>
        <a:lstStyle/>
        <a:p>
          <a:endParaRPr lang="en-US"/>
        </a:p>
      </dgm:t>
    </dgm:pt>
    <dgm:pt modelId="{CFAED51D-DB0D-4C32-8D42-BB4A0483EC32}" type="sibTrans" cxnId="{2F9B3BB6-663A-4FC7-88DF-A51F917A4BFB}">
      <dgm:prSet/>
      <dgm:spPr/>
      <dgm:t>
        <a:bodyPr/>
        <a:lstStyle/>
        <a:p>
          <a:endParaRPr lang="en-US"/>
        </a:p>
      </dgm:t>
    </dgm:pt>
    <dgm:pt modelId="{A62AEC80-62B3-482B-B2CD-41C53E1CE9B0}">
      <dgm:prSet custT="1"/>
      <dgm:spPr>
        <a:ln>
          <a:solidFill>
            <a:schemeClr val="bg1"/>
          </a:solidFill>
        </a:ln>
      </dgm:spPr>
      <dgm:t>
        <a:bodyPr/>
        <a:lstStyle/>
        <a:p>
          <a:r>
            <a:rPr lang="en-US" sz="1700" dirty="0"/>
            <a:t>Need for training and development</a:t>
          </a:r>
        </a:p>
      </dgm:t>
    </dgm:pt>
    <dgm:pt modelId="{D2AFF054-7BE0-455E-A4D3-5873D326BEBD}" type="parTrans" cxnId="{DCB81BF4-36D9-448E-ABE5-D0C49FB70407}">
      <dgm:prSet/>
      <dgm:spPr/>
      <dgm:t>
        <a:bodyPr/>
        <a:lstStyle/>
        <a:p>
          <a:endParaRPr lang="en-US"/>
        </a:p>
      </dgm:t>
    </dgm:pt>
    <dgm:pt modelId="{0EACF37C-223C-4D66-A83D-C5CDB0FB17C2}" type="sibTrans" cxnId="{DCB81BF4-36D9-448E-ABE5-D0C49FB70407}">
      <dgm:prSet/>
      <dgm:spPr/>
      <dgm:t>
        <a:bodyPr/>
        <a:lstStyle/>
        <a:p>
          <a:endParaRPr lang="en-US"/>
        </a:p>
      </dgm:t>
    </dgm:pt>
    <dgm:pt modelId="{F8CAF5BA-4BA4-4B5B-98CB-ED15B60B6D8D}">
      <dgm:prSet custT="1"/>
      <dgm:spPr>
        <a:ln>
          <a:solidFill>
            <a:schemeClr val="bg1"/>
          </a:solidFill>
        </a:ln>
      </dgm:spPr>
      <dgm:t>
        <a:bodyPr/>
        <a:lstStyle/>
        <a:p>
          <a:r>
            <a:rPr lang="en-US" sz="1700" dirty="0"/>
            <a:t>Data analytics were not contemplated in the education curriculums of many of today’s auditors</a:t>
          </a:r>
        </a:p>
      </dgm:t>
    </dgm:pt>
    <dgm:pt modelId="{70D85AE0-5E34-40B0-BA43-BFE0AB31224B}" type="parTrans" cxnId="{635F6F8A-A895-4F9C-9299-3B518E871F86}">
      <dgm:prSet/>
      <dgm:spPr/>
      <dgm:t>
        <a:bodyPr/>
        <a:lstStyle/>
        <a:p>
          <a:endParaRPr lang="en-US"/>
        </a:p>
      </dgm:t>
    </dgm:pt>
    <dgm:pt modelId="{71AEC2B7-C03A-44D0-88AF-4741E473FC87}" type="sibTrans" cxnId="{635F6F8A-A895-4F9C-9299-3B518E871F86}">
      <dgm:prSet/>
      <dgm:spPr/>
      <dgm:t>
        <a:bodyPr/>
        <a:lstStyle/>
        <a:p>
          <a:endParaRPr lang="en-US"/>
        </a:p>
      </dgm:t>
    </dgm:pt>
    <dgm:pt modelId="{32AC7D48-88B7-4C08-A7A7-58A2C4E053BB}" type="pres">
      <dgm:prSet presAssocID="{F8D02E35-28F7-486D-9E6F-9167F0CE3646}" presName="linear" presStyleCnt="0">
        <dgm:presLayoutVars>
          <dgm:dir/>
          <dgm:animLvl val="lvl"/>
          <dgm:resizeHandles val="exact"/>
        </dgm:presLayoutVars>
      </dgm:prSet>
      <dgm:spPr/>
    </dgm:pt>
    <dgm:pt modelId="{01047C72-8B32-4FD3-9B82-53F804642664}" type="pres">
      <dgm:prSet presAssocID="{31A198D6-E097-462F-B854-A16CD32E8101}" presName="parentLin" presStyleCnt="0"/>
      <dgm:spPr/>
    </dgm:pt>
    <dgm:pt modelId="{643801C1-1A7B-4E44-986C-FC1DE45F7FFA}" type="pres">
      <dgm:prSet presAssocID="{31A198D6-E097-462F-B854-A16CD32E8101}" presName="parentLeftMargin" presStyleLbl="node1" presStyleIdx="0" presStyleCnt="1"/>
      <dgm:spPr/>
    </dgm:pt>
    <dgm:pt modelId="{F1477061-152E-4302-8EEA-B6E6AF9116AA}" type="pres">
      <dgm:prSet presAssocID="{31A198D6-E097-462F-B854-A16CD32E8101}" presName="parentText" presStyleLbl="node1" presStyleIdx="0" presStyleCnt="1" custScaleY="47006" custLinFactNeighborX="-2584" custLinFactNeighborY="-95215">
        <dgm:presLayoutVars>
          <dgm:chMax val="0"/>
          <dgm:bulletEnabled val="1"/>
        </dgm:presLayoutVars>
      </dgm:prSet>
      <dgm:spPr>
        <a:xfrm>
          <a:off x="254912" y="8936"/>
          <a:ext cx="3568779" cy="897318"/>
        </a:xfrm>
        <a:prstGeom prst="roundRect">
          <a:avLst/>
        </a:prstGeom>
      </dgm:spPr>
    </dgm:pt>
    <dgm:pt modelId="{1F443292-6D7F-4C61-A8CD-F9014B9468B9}" type="pres">
      <dgm:prSet presAssocID="{31A198D6-E097-462F-B854-A16CD32E8101}" presName="negativeSpace" presStyleCnt="0"/>
      <dgm:spPr/>
    </dgm:pt>
    <dgm:pt modelId="{D2F188EC-179D-4473-8D38-48A3E5535C71}" type="pres">
      <dgm:prSet presAssocID="{31A198D6-E097-462F-B854-A16CD32E8101}" presName="childText" presStyleLbl="conFgAcc1" presStyleIdx="0" presStyleCnt="1" custLinFactNeighborX="775" custLinFactNeighborY="-13439">
        <dgm:presLayoutVars>
          <dgm:bulletEnabled val="1"/>
        </dgm:presLayoutVars>
      </dgm:prSet>
      <dgm:spPr/>
    </dgm:pt>
  </dgm:ptLst>
  <dgm:cxnLst>
    <dgm:cxn modelId="{61BFD604-94B7-49E5-9FDB-445DBC58D244}" type="presOf" srcId="{F8D02E35-28F7-486D-9E6F-9167F0CE3646}" destId="{32AC7D48-88B7-4C08-A7A7-58A2C4E053BB}" srcOrd="0" destOrd="0" presId="urn:microsoft.com/office/officeart/2005/8/layout/list1"/>
    <dgm:cxn modelId="{E5DAAA0C-F128-4538-ABEF-5FBCA7B3D708}" srcId="{31A198D6-E097-462F-B854-A16CD32E8101}" destId="{D80FEA9C-7A43-4C4A-B4E9-CE80DECE40FC}" srcOrd="1" destOrd="0" parTransId="{EC414BEA-8E99-4463-A7B8-1F5FA44F1225}" sibTransId="{7ECB419C-A0A3-4A82-A21B-04E8FF00C83A}"/>
    <dgm:cxn modelId="{7AD54A2B-6194-4F38-98C4-AD386FE9E443}" srcId="{D80FEA9C-7A43-4C4A-B4E9-CE80DECE40FC}" destId="{AA6FBC10-102D-4482-B555-A32A7333FD8D}" srcOrd="0" destOrd="0" parTransId="{A8726996-6597-495C-83C3-1F15DB38331A}" sibTransId="{E6773F05-5C40-448D-875E-EFAACCE51C96}"/>
    <dgm:cxn modelId="{7233BF2E-E7F7-4B02-8EF9-D12817AC7F8A}" type="presOf" srcId="{F8CAF5BA-4BA4-4B5B-98CB-ED15B60B6D8D}" destId="{D2F188EC-179D-4473-8D38-48A3E5535C71}" srcOrd="0" destOrd="5" presId="urn:microsoft.com/office/officeart/2005/8/layout/list1"/>
    <dgm:cxn modelId="{8A984D31-F990-4312-9776-158A36BDF058}" type="presOf" srcId="{343E7C92-7B4F-49F5-AF99-37A8E4DA7251}" destId="{D2F188EC-179D-4473-8D38-48A3E5535C71}" srcOrd="0" destOrd="0" presId="urn:microsoft.com/office/officeart/2005/8/layout/list1"/>
    <dgm:cxn modelId="{7D5D103A-45F4-468A-AA6C-F1B0BFE4EF98}" type="presOf" srcId="{31A198D6-E097-462F-B854-A16CD32E8101}" destId="{F1477061-152E-4302-8EEA-B6E6AF9116AA}" srcOrd="1" destOrd="0" presId="urn:microsoft.com/office/officeart/2005/8/layout/list1"/>
    <dgm:cxn modelId="{3D9AAC60-7A32-4BA3-8C2D-8A985BC0C7C5}" type="presOf" srcId="{31A198D6-E097-462F-B854-A16CD32E8101}" destId="{643801C1-1A7B-4E44-986C-FC1DE45F7FFA}" srcOrd="0" destOrd="0" presId="urn:microsoft.com/office/officeart/2005/8/layout/list1"/>
    <dgm:cxn modelId="{AC688E63-0D4C-43EE-A9C4-5E0274E02509}" type="presOf" srcId="{14D46B4F-C13F-4586-A5C0-2E1F729B5357}" destId="{D2F188EC-179D-4473-8D38-48A3E5535C71}" srcOrd="0" destOrd="4" presId="urn:microsoft.com/office/officeart/2005/8/layout/list1"/>
    <dgm:cxn modelId="{2FC03C66-9BE5-43AA-AD8E-9F6243190BA8}" type="presOf" srcId="{D80FEA9C-7A43-4C4A-B4E9-CE80DECE40FC}" destId="{D2F188EC-179D-4473-8D38-48A3E5535C71}" srcOrd="0" destOrd="1" presId="urn:microsoft.com/office/officeart/2005/8/layout/list1"/>
    <dgm:cxn modelId="{66C2CD74-2723-4225-BBA8-C8F074178510}" srcId="{F8D02E35-28F7-486D-9E6F-9167F0CE3646}" destId="{31A198D6-E097-462F-B854-A16CD32E8101}" srcOrd="0" destOrd="0" parTransId="{858E9A5F-8BA3-4D0C-9509-015E043CFBEB}" sibTransId="{C02E9554-07BE-4792-9884-B63BBBED363D}"/>
    <dgm:cxn modelId="{635F6F8A-A895-4F9C-9299-3B518E871F86}" srcId="{31A198D6-E097-462F-B854-A16CD32E8101}" destId="{F8CAF5BA-4BA4-4B5B-98CB-ED15B60B6D8D}" srcOrd="2" destOrd="0" parTransId="{70D85AE0-5E34-40B0-BA43-BFE0AB31224B}" sibTransId="{71AEC2B7-C03A-44D0-88AF-4741E473FC87}"/>
    <dgm:cxn modelId="{B305B68A-857A-45A1-80A4-1BAC74A59829}" type="presOf" srcId="{AA6FBC10-102D-4482-B555-A32A7333FD8D}" destId="{D2F188EC-179D-4473-8D38-48A3E5535C71}" srcOrd="0" destOrd="2" presId="urn:microsoft.com/office/officeart/2005/8/layout/list1"/>
    <dgm:cxn modelId="{247A8D9B-93D3-4B2F-8780-FF725C32A569}" type="presOf" srcId="{A62AEC80-62B3-482B-B2CD-41C53E1CE9B0}" destId="{D2F188EC-179D-4473-8D38-48A3E5535C71}" srcOrd="0" destOrd="6" presId="urn:microsoft.com/office/officeart/2005/8/layout/list1"/>
    <dgm:cxn modelId="{A1D65B9D-1599-4035-9D9D-002A0CEF8C7D}" srcId="{31A198D6-E097-462F-B854-A16CD32E8101}" destId="{343E7C92-7B4F-49F5-AF99-37A8E4DA7251}" srcOrd="0" destOrd="0" parTransId="{E5981752-D6DD-416C-8378-3C4B11C4EC6E}" sibTransId="{5233E4D2-A3A4-4D5A-9D3C-201F12FB017C}"/>
    <dgm:cxn modelId="{2F9B3BB6-663A-4FC7-88DF-A51F917A4BFB}" srcId="{D80FEA9C-7A43-4C4A-B4E9-CE80DECE40FC}" destId="{14D46B4F-C13F-4586-A5C0-2E1F729B5357}" srcOrd="2" destOrd="0" parTransId="{B0AF87AB-2502-4404-B144-602725BEB27E}" sibTransId="{CFAED51D-DB0D-4C32-8D42-BB4A0483EC32}"/>
    <dgm:cxn modelId="{344494C3-00F1-4A3F-9AC2-31AF825995F5}" srcId="{D80FEA9C-7A43-4C4A-B4E9-CE80DECE40FC}" destId="{EA3089E5-4C3F-43F4-A16C-9806E76D65D9}" srcOrd="1" destOrd="0" parTransId="{FC7AF5A4-99A6-4939-945B-C9660C8A9208}" sibTransId="{BC3A3AB8-4427-496F-88A6-86C3868CFE02}"/>
    <dgm:cxn modelId="{C62D62E0-29BB-47E6-8050-8BDB04AE0945}" type="presOf" srcId="{EA3089E5-4C3F-43F4-A16C-9806E76D65D9}" destId="{D2F188EC-179D-4473-8D38-48A3E5535C71}" srcOrd="0" destOrd="3" presId="urn:microsoft.com/office/officeart/2005/8/layout/list1"/>
    <dgm:cxn modelId="{DCB81BF4-36D9-448E-ABE5-D0C49FB70407}" srcId="{31A198D6-E097-462F-B854-A16CD32E8101}" destId="{A62AEC80-62B3-482B-B2CD-41C53E1CE9B0}" srcOrd="3" destOrd="0" parTransId="{D2AFF054-7BE0-455E-A4D3-5873D326BEBD}" sibTransId="{0EACF37C-223C-4D66-A83D-C5CDB0FB17C2}"/>
    <dgm:cxn modelId="{7B82737C-37C6-461F-8E98-E6A3FF20B4B0}" type="presParOf" srcId="{32AC7D48-88B7-4C08-A7A7-58A2C4E053BB}" destId="{01047C72-8B32-4FD3-9B82-53F804642664}" srcOrd="0" destOrd="0" presId="urn:microsoft.com/office/officeart/2005/8/layout/list1"/>
    <dgm:cxn modelId="{CE33A49B-AF0F-414C-80A4-7FEB0B049829}" type="presParOf" srcId="{01047C72-8B32-4FD3-9B82-53F804642664}" destId="{643801C1-1A7B-4E44-986C-FC1DE45F7FFA}" srcOrd="0" destOrd="0" presId="urn:microsoft.com/office/officeart/2005/8/layout/list1"/>
    <dgm:cxn modelId="{42E0B8B2-8B17-4B9F-804C-8F6ED0DD4C1D}" type="presParOf" srcId="{01047C72-8B32-4FD3-9B82-53F804642664}" destId="{F1477061-152E-4302-8EEA-B6E6AF9116AA}" srcOrd="1" destOrd="0" presId="urn:microsoft.com/office/officeart/2005/8/layout/list1"/>
    <dgm:cxn modelId="{BD8E1679-9382-4FEA-B9B0-9377D07AF379}" type="presParOf" srcId="{32AC7D48-88B7-4C08-A7A7-58A2C4E053BB}" destId="{1F443292-6D7F-4C61-A8CD-F9014B9468B9}" srcOrd="1" destOrd="0" presId="urn:microsoft.com/office/officeart/2005/8/layout/list1"/>
    <dgm:cxn modelId="{DFE23976-7685-4DD4-9AD0-4A6E6CC32228}" type="presParOf" srcId="{32AC7D48-88B7-4C08-A7A7-58A2C4E053BB}" destId="{D2F188EC-179D-4473-8D38-48A3E5535C71}"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DCD714B-B4AC-4B75-9625-2EA533A3D13A}"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60499E84-8A3E-4727-824B-C1460C41BC79}">
      <dgm:prSet custT="1"/>
      <dgm:spPr>
        <a:solidFill>
          <a:schemeClr val="bg1"/>
        </a:solidFill>
        <a:ln w="15875" cap="flat" cmpd="sng" algn="ctr">
          <a:solidFill>
            <a:prstClr val="white">
              <a:hueOff val="0"/>
              <a:satOff val="0"/>
              <a:lumOff val="0"/>
              <a:alphaOff val="0"/>
            </a:prstClr>
          </a:solidFill>
          <a:prstDash val="solid"/>
        </a:ln>
        <a:effectLst/>
      </dgm:spPr>
      <dgm:t>
        <a:bodyPr spcFirstLastPara="0" vert="horz" wrap="square" lIns="87630" tIns="87630" rIns="87630" bIns="87630" numCol="1" spcCol="1270" anchor="ctr" anchorCtr="0"/>
        <a:lstStyle/>
        <a:p>
          <a:pPr marL="0" lvl="0" indent="0" algn="l" defTabSz="889000">
            <a:lnSpc>
              <a:spcPct val="90000"/>
            </a:lnSpc>
            <a:spcBef>
              <a:spcPct val="0"/>
            </a:spcBef>
            <a:spcAft>
              <a:spcPct val="35000"/>
            </a:spcAft>
            <a:buNone/>
          </a:pPr>
          <a:r>
            <a:rPr lang="en-US" sz="2000" b="1" i="1" kern="1200" dirty="0">
              <a:solidFill>
                <a:srgbClr val="FF0000"/>
              </a:solidFill>
              <a:latin typeface="Calibri" panose="020F0502020204030204"/>
              <a:ea typeface="+mn-ea"/>
              <a:cs typeface="+mn-cs"/>
            </a:rPr>
            <a:t>Person-specific Factors</a:t>
          </a:r>
        </a:p>
      </dgm:t>
    </dgm:pt>
    <dgm:pt modelId="{ACAA1FF6-3AE8-4700-9EF6-4464CC14DEBC}" type="parTrans" cxnId="{0AFD564F-AA60-4E0F-8A88-9737DE81F124}">
      <dgm:prSet/>
      <dgm:spPr/>
      <dgm:t>
        <a:bodyPr/>
        <a:lstStyle/>
        <a:p>
          <a:endParaRPr lang="en-US" sz="1700"/>
        </a:p>
      </dgm:t>
    </dgm:pt>
    <dgm:pt modelId="{0F2871BF-886D-4B34-9947-23364FFB55DF}" type="sibTrans" cxnId="{0AFD564F-AA60-4E0F-8A88-9737DE81F124}">
      <dgm:prSet/>
      <dgm:spPr/>
      <dgm:t>
        <a:bodyPr/>
        <a:lstStyle/>
        <a:p>
          <a:endParaRPr lang="en-US" sz="1700"/>
        </a:p>
      </dgm:t>
    </dgm:pt>
    <dgm:pt modelId="{B5D7F14B-B647-46EF-B6FC-5E2460BBD279}">
      <dgm:prSet custT="1"/>
      <dgm:spPr/>
      <dgm:t>
        <a:bodyPr/>
        <a:lstStyle/>
        <a:p>
          <a:r>
            <a:rPr lang="en-US" sz="1700" dirty="0"/>
            <a:t>Few studies have examined the impact of more complex systems on auditor judgment when performing a more complex task. </a:t>
          </a:r>
          <a:r>
            <a:rPr lang="en-US" sz="1700" i="1" dirty="0"/>
            <a:t>Under what circumstances are auditors more likely to make appropriate judgments in these situations?</a:t>
          </a:r>
        </a:p>
      </dgm:t>
    </dgm:pt>
    <dgm:pt modelId="{B99C3AD2-1E98-42A2-8BA4-7A0015F9210E}" type="parTrans" cxnId="{91A4D8D1-06D4-4BEF-997A-592D813CC00B}">
      <dgm:prSet/>
      <dgm:spPr/>
      <dgm:t>
        <a:bodyPr/>
        <a:lstStyle/>
        <a:p>
          <a:endParaRPr lang="en-US" sz="1700"/>
        </a:p>
      </dgm:t>
    </dgm:pt>
    <dgm:pt modelId="{1653BE24-3A03-4466-BD29-156E693A99BC}" type="sibTrans" cxnId="{91A4D8D1-06D4-4BEF-997A-592D813CC00B}">
      <dgm:prSet/>
      <dgm:spPr/>
      <dgm:t>
        <a:bodyPr/>
        <a:lstStyle/>
        <a:p>
          <a:endParaRPr lang="en-US" sz="1700"/>
        </a:p>
      </dgm:t>
    </dgm:pt>
    <dgm:pt modelId="{845726A4-E7F7-4E2E-AB15-8DD7CA77B270}">
      <dgm:prSet custT="1"/>
      <dgm:spPr/>
      <dgm:t>
        <a:bodyPr/>
        <a:lstStyle/>
        <a:p>
          <a:r>
            <a:rPr lang="en-US" sz="1700" dirty="0"/>
            <a:t>What training and processing interventions can be employed to effectively mitigate cognitive limitations such as information overload when auditors are exposed to Big Data incorporated with data analytics?</a:t>
          </a:r>
        </a:p>
      </dgm:t>
    </dgm:pt>
    <dgm:pt modelId="{81016E18-BB60-47E8-9139-807D4B24AA4B}" type="parTrans" cxnId="{9928D11C-44E7-4001-ADB9-8DE81C9618A2}">
      <dgm:prSet/>
      <dgm:spPr/>
      <dgm:t>
        <a:bodyPr/>
        <a:lstStyle/>
        <a:p>
          <a:endParaRPr lang="en-US" sz="1700"/>
        </a:p>
      </dgm:t>
    </dgm:pt>
    <dgm:pt modelId="{C3BE5E27-5D43-4592-A8E2-E04D38823CE6}" type="sibTrans" cxnId="{9928D11C-44E7-4001-ADB9-8DE81C9618A2}">
      <dgm:prSet/>
      <dgm:spPr/>
      <dgm:t>
        <a:bodyPr/>
        <a:lstStyle/>
        <a:p>
          <a:endParaRPr lang="en-US" sz="1700"/>
        </a:p>
      </dgm:t>
    </dgm:pt>
    <dgm:pt modelId="{B76623B3-67AD-40AD-9E44-D0233A4C6D4C}">
      <dgm:prSet custT="1"/>
      <dgm:spPr/>
      <dgm:t>
        <a:bodyPr/>
        <a:lstStyle/>
        <a:p>
          <a:r>
            <a:rPr lang="en-US" sz="1700" dirty="0"/>
            <a:t>How does data analytics impact previously identified judgment biases experienced by auditors, and how can these biases be mitigated in a data analytic environment?</a:t>
          </a:r>
        </a:p>
      </dgm:t>
    </dgm:pt>
    <dgm:pt modelId="{9D98EAF3-0371-4B5A-A77B-9EA3B7A08565}" type="parTrans" cxnId="{34488ABF-95D4-498D-9303-2D3E2A97C842}">
      <dgm:prSet/>
      <dgm:spPr/>
      <dgm:t>
        <a:bodyPr/>
        <a:lstStyle/>
        <a:p>
          <a:endParaRPr lang="en-US" sz="1700"/>
        </a:p>
      </dgm:t>
    </dgm:pt>
    <dgm:pt modelId="{C9B802E9-05E3-46D5-ACE1-8AB9B5567B89}" type="sibTrans" cxnId="{34488ABF-95D4-498D-9303-2D3E2A97C842}">
      <dgm:prSet/>
      <dgm:spPr/>
      <dgm:t>
        <a:bodyPr/>
        <a:lstStyle/>
        <a:p>
          <a:endParaRPr lang="en-US" sz="1700"/>
        </a:p>
      </dgm:t>
    </dgm:pt>
    <dgm:pt modelId="{18D9077E-E0F4-4651-9503-11E6AEA27769}">
      <dgm:prSet custT="1"/>
      <dgm:spPr/>
      <dgm:t>
        <a:bodyPr/>
        <a:lstStyle/>
        <a:p>
          <a:r>
            <a:rPr lang="en-US" sz="1700" dirty="0"/>
            <a:t>What methodologies can help auditors organize and apply the information generated from data analytics to minimize judgment errors. Can auditors be trained to develop an analytical mindset? </a:t>
          </a:r>
        </a:p>
      </dgm:t>
    </dgm:pt>
    <dgm:pt modelId="{1F7F515B-8A64-4984-92E8-307F3627B2AE}" type="parTrans" cxnId="{0E5A757D-93FF-4516-AD35-96B7773EBAAE}">
      <dgm:prSet/>
      <dgm:spPr/>
      <dgm:t>
        <a:bodyPr/>
        <a:lstStyle/>
        <a:p>
          <a:endParaRPr lang="en-US" sz="1700"/>
        </a:p>
      </dgm:t>
    </dgm:pt>
    <dgm:pt modelId="{00D36E72-79FF-4503-BC12-BB0B6B8A981D}" type="sibTrans" cxnId="{0E5A757D-93FF-4516-AD35-96B7773EBAAE}">
      <dgm:prSet/>
      <dgm:spPr/>
      <dgm:t>
        <a:bodyPr/>
        <a:lstStyle/>
        <a:p>
          <a:endParaRPr lang="en-US" sz="1700"/>
        </a:p>
      </dgm:t>
    </dgm:pt>
    <dgm:pt modelId="{7CC064FF-D08F-4D30-A1B8-E0CD783EA664}" type="pres">
      <dgm:prSet presAssocID="{0DCD714B-B4AC-4B75-9625-2EA533A3D13A}" presName="linear" presStyleCnt="0">
        <dgm:presLayoutVars>
          <dgm:animLvl val="lvl"/>
          <dgm:resizeHandles val="exact"/>
        </dgm:presLayoutVars>
      </dgm:prSet>
      <dgm:spPr/>
    </dgm:pt>
    <dgm:pt modelId="{1E06533A-61E2-45A7-9E78-E13F2FFF6EC5}" type="pres">
      <dgm:prSet presAssocID="{60499E84-8A3E-4727-824B-C1460C41BC79}" presName="parentText" presStyleLbl="node1" presStyleIdx="0" presStyleCnt="1" custScaleY="40943" custLinFactNeighborX="-1421" custLinFactNeighborY="-20484">
        <dgm:presLayoutVars>
          <dgm:chMax val="0"/>
          <dgm:bulletEnabled val="1"/>
        </dgm:presLayoutVars>
      </dgm:prSet>
      <dgm:spPr>
        <a:xfrm>
          <a:off x="0" y="288508"/>
          <a:ext cx="5098256" cy="498194"/>
        </a:xfrm>
        <a:prstGeom prst="roundRect">
          <a:avLst/>
        </a:prstGeom>
      </dgm:spPr>
    </dgm:pt>
    <dgm:pt modelId="{27507479-561E-44BE-8C71-AE449430AC70}" type="pres">
      <dgm:prSet presAssocID="{60499E84-8A3E-4727-824B-C1460C41BC79}" presName="childText" presStyleLbl="revTx" presStyleIdx="0" presStyleCnt="1">
        <dgm:presLayoutVars>
          <dgm:bulletEnabled val="1"/>
        </dgm:presLayoutVars>
      </dgm:prSet>
      <dgm:spPr/>
    </dgm:pt>
  </dgm:ptLst>
  <dgm:cxnLst>
    <dgm:cxn modelId="{9928D11C-44E7-4001-ADB9-8DE81C9618A2}" srcId="{60499E84-8A3E-4727-824B-C1460C41BC79}" destId="{845726A4-E7F7-4E2E-AB15-8DD7CA77B270}" srcOrd="1" destOrd="0" parTransId="{81016E18-BB60-47E8-9139-807D4B24AA4B}" sibTransId="{C3BE5E27-5D43-4592-A8E2-E04D38823CE6}"/>
    <dgm:cxn modelId="{E1C82E5C-9E9E-44A4-8408-235DC6A1B811}" type="presOf" srcId="{B76623B3-67AD-40AD-9E44-D0233A4C6D4C}" destId="{27507479-561E-44BE-8C71-AE449430AC70}" srcOrd="0" destOrd="2" presId="urn:microsoft.com/office/officeart/2005/8/layout/vList2"/>
    <dgm:cxn modelId="{0AFD564F-AA60-4E0F-8A88-9737DE81F124}" srcId="{0DCD714B-B4AC-4B75-9625-2EA533A3D13A}" destId="{60499E84-8A3E-4727-824B-C1460C41BC79}" srcOrd="0" destOrd="0" parTransId="{ACAA1FF6-3AE8-4700-9EF6-4464CC14DEBC}" sibTransId="{0F2871BF-886D-4B34-9947-23364FFB55DF}"/>
    <dgm:cxn modelId="{006A6354-22C6-46BD-BC85-590A494CFEAB}" type="presOf" srcId="{18D9077E-E0F4-4651-9503-11E6AEA27769}" destId="{27507479-561E-44BE-8C71-AE449430AC70}" srcOrd="0" destOrd="3" presId="urn:microsoft.com/office/officeart/2005/8/layout/vList2"/>
    <dgm:cxn modelId="{0E5A757D-93FF-4516-AD35-96B7773EBAAE}" srcId="{60499E84-8A3E-4727-824B-C1460C41BC79}" destId="{18D9077E-E0F4-4651-9503-11E6AEA27769}" srcOrd="3" destOrd="0" parTransId="{1F7F515B-8A64-4984-92E8-307F3627B2AE}" sibTransId="{00D36E72-79FF-4503-BC12-BB0B6B8A981D}"/>
    <dgm:cxn modelId="{CA3878A7-1660-422C-804F-829164C6709F}" type="presOf" srcId="{B5D7F14B-B647-46EF-B6FC-5E2460BBD279}" destId="{27507479-561E-44BE-8C71-AE449430AC70}" srcOrd="0" destOrd="0" presId="urn:microsoft.com/office/officeart/2005/8/layout/vList2"/>
    <dgm:cxn modelId="{34488ABF-95D4-498D-9303-2D3E2A97C842}" srcId="{60499E84-8A3E-4727-824B-C1460C41BC79}" destId="{B76623B3-67AD-40AD-9E44-D0233A4C6D4C}" srcOrd="2" destOrd="0" parTransId="{9D98EAF3-0371-4B5A-A77B-9EA3B7A08565}" sibTransId="{C9B802E9-05E3-46D5-ACE1-8AB9B5567B89}"/>
    <dgm:cxn modelId="{D5D123C4-D14A-4404-A9F1-3FDCC4387833}" type="presOf" srcId="{845726A4-E7F7-4E2E-AB15-8DD7CA77B270}" destId="{27507479-561E-44BE-8C71-AE449430AC70}" srcOrd="0" destOrd="1" presId="urn:microsoft.com/office/officeart/2005/8/layout/vList2"/>
    <dgm:cxn modelId="{91A4D8D1-06D4-4BEF-997A-592D813CC00B}" srcId="{60499E84-8A3E-4727-824B-C1460C41BC79}" destId="{B5D7F14B-B647-46EF-B6FC-5E2460BBD279}" srcOrd="0" destOrd="0" parTransId="{B99C3AD2-1E98-42A2-8BA4-7A0015F9210E}" sibTransId="{1653BE24-3A03-4466-BD29-156E693A99BC}"/>
    <dgm:cxn modelId="{5F8101E0-8DBE-46A4-B18D-EE545FB559B1}" type="presOf" srcId="{0DCD714B-B4AC-4B75-9625-2EA533A3D13A}" destId="{7CC064FF-D08F-4D30-A1B8-E0CD783EA664}" srcOrd="0" destOrd="0" presId="urn:microsoft.com/office/officeart/2005/8/layout/vList2"/>
    <dgm:cxn modelId="{15CFCCEF-CD69-482C-A035-21408006C546}" type="presOf" srcId="{60499E84-8A3E-4727-824B-C1460C41BC79}" destId="{1E06533A-61E2-45A7-9E78-E13F2FFF6EC5}" srcOrd="0" destOrd="0" presId="urn:microsoft.com/office/officeart/2005/8/layout/vList2"/>
    <dgm:cxn modelId="{6B6E755F-6810-4FD4-81A7-30897C900E88}" type="presParOf" srcId="{7CC064FF-D08F-4D30-A1B8-E0CD783EA664}" destId="{1E06533A-61E2-45A7-9E78-E13F2FFF6EC5}" srcOrd="0" destOrd="0" presId="urn:microsoft.com/office/officeart/2005/8/layout/vList2"/>
    <dgm:cxn modelId="{D2995D7C-6C2A-4945-A227-D9D901C42137}" type="presParOf" srcId="{7CC064FF-D08F-4D30-A1B8-E0CD783EA664}" destId="{27507479-561E-44BE-8C71-AE449430AC70}"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8D02E35-28F7-486D-9E6F-9167F0CE3646}"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31A198D6-E097-462F-B854-A16CD32E8101}">
      <dgm:prSet custT="1"/>
      <dgm:spPr>
        <a:solidFill>
          <a:schemeClr val="bg1"/>
        </a:solidFill>
        <a:ln w="15875" cap="flat" cmpd="sng" algn="ctr">
          <a:solidFill>
            <a:prstClr val="white">
              <a:hueOff val="0"/>
              <a:satOff val="0"/>
              <a:lumOff val="0"/>
              <a:alphaOff val="0"/>
            </a:prstClr>
          </a:solidFill>
          <a:prstDash val="solid"/>
        </a:ln>
        <a:effectLst/>
      </dgm:spPr>
      <dgm:t>
        <a:bodyPr spcFirstLastPara="0" vert="horz" wrap="square" lIns="87630" tIns="87630" rIns="87630" bIns="87630" numCol="1" spcCol="1270" anchor="ctr" anchorCtr="0"/>
        <a:lstStyle/>
        <a:p>
          <a:pPr marL="0" lvl="0" indent="0" algn="l" defTabSz="889000">
            <a:lnSpc>
              <a:spcPct val="90000"/>
            </a:lnSpc>
            <a:spcBef>
              <a:spcPct val="0"/>
            </a:spcBef>
            <a:spcAft>
              <a:spcPct val="35000"/>
            </a:spcAft>
            <a:buNone/>
          </a:pPr>
          <a:r>
            <a:rPr lang="en-US" sz="2000" b="1" i="1" kern="1200" dirty="0">
              <a:solidFill>
                <a:srgbClr val="FF0000"/>
              </a:solidFill>
              <a:latin typeface="Calibri" panose="020F0502020204030204"/>
              <a:ea typeface="+mn-ea"/>
              <a:cs typeface="+mn-cs"/>
            </a:rPr>
            <a:t>Task-specific factors</a:t>
          </a:r>
        </a:p>
      </dgm:t>
    </dgm:pt>
    <dgm:pt modelId="{858E9A5F-8BA3-4D0C-9509-015E043CFBEB}" type="parTrans" cxnId="{66C2CD74-2723-4225-BBA8-C8F074178510}">
      <dgm:prSet/>
      <dgm:spPr/>
      <dgm:t>
        <a:bodyPr/>
        <a:lstStyle/>
        <a:p>
          <a:endParaRPr lang="en-US"/>
        </a:p>
      </dgm:t>
    </dgm:pt>
    <dgm:pt modelId="{C02E9554-07BE-4792-9884-B63BBBED363D}" type="sibTrans" cxnId="{66C2CD74-2723-4225-BBA8-C8F074178510}">
      <dgm:prSet/>
      <dgm:spPr/>
      <dgm:t>
        <a:bodyPr/>
        <a:lstStyle/>
        <a:p>
          <a:endParaRPr lang="en-US"/>
        </a:p>
      </dgm:t>
    </dgm:pt>
    <dgm:pt modelId="{343E7C92-7B4F-49F5-AF99-37A8E4DA7251}">
      <dgm:prSet custT="1"/>
      <dgm:spPr>
        <a:ln>
          <a:solidFill>
            <a:schemeClr val="tx1"/>
          </a:solidFill>
        </a:ln>
      </dgm:spPr>
      <dgm:t>
        <a:bodyPr/>
        <a:lstStyle/>
        <a:p>
          <a:endParaRPr lang="en-US" sz="1700" dirty="0"/>
        </a:p>
      </dgm:t>
    </dgm:pt>
    <dgm:pt modelId="{E5981752-D6DD-416C-8378-3C4B11C4EC6E}" type="parTrans" cxnId="{A1D65B9D-1599-4035-9D9D-002A0CEF8C7D}">
      <dgm:prSet/>
      <dgm:spPr/>
      <dgm:t>
        <a:bodyPr/>
        <a:lstStyle/>
        <a:p>
          <a:endParaRPr lang="en-US"/>
        </a:p>
      </dgm:t>
    </dgm:pt>
    <dgm:pt modelId="{5233E4D2-A3A4-4D5A-9D3C-201F12FB017C}" type="sibTrans" cxnId="{A1D65B9D-1599-4035-9D9D-002A0CEF8C7D}">
      <dgm:prSet/>
      <dgm:spPr/>
      <dgm:t>
        <a:bodyPr/>
        <a:lstStyle/>
        <a:p>
          <a:endParaRPr lang="en-US"/>
        </a:p>
      </dgm:t>
    </dgm:pt>
    <dgm:pt modelId="{C5B3ABC8-7F74-4D07-A098-01E3467EAC6B}">
      <dgm:prSet custT="1"/>
      <dgm:spPr>
        <a:ln>
          <a:solidFill>
            <a:schemeClr val="tx1"/>
          </a:solidFill>
        </a:ln>
      </dgm:spPr>
      <dgm:t>
        <a:bodyPr/>
        <a:lstStyle/>
        <a:p>
          <a:r>
            <a:rPr lang="en-US" sz="1700" dirty="0"/>
            <a:t>Exogenous data can improve substantive analytical procedures' prediction and error detection ability</a:t>
          </a:r>
        </a:p>
      </dgm:t>
    </dgm:pt>
    <dgm:pt modelId="{B23737A6-96F6-431C-B857-1C66F7CF87DA}" type="parTrans" cxnId="{16A07585-1EBB-400B-A84E-EC6E7B15F211}">
      <dgm:prSet/>
      <dgm:spPr/>
      <dgm:t>
        <a:bodyPr/>
        <a:lstStyle/>
        <a:p>
          <a:endParaRPr lang="en-US"/>
        </a:p>
      </dgm:t>
    </dgm:pt>
    <dgm:pt modelId="{4809FCEE-2791-4A08-B66E-F875D3FA7417}" type="sibTrans" cxnId="{16A07585-1EBB-400B-A84E-EC6E7B15F211}">
      <dgm:prSet/>
      <dgm:spPr/>
      <dgm:t>
        <a:bodyPr/>
        <a:lstStyle/>
        <a:p>
          <a:endParaRPr lang="en-US"/>
        </a:p>
      </dgm:t>
    </dgm:pt>
    <dgm:pt modelId="{9B30D2D8-C7AB-4198-8453-33AE424E9FAA}">
      <dgm:prSet custT="1"/>
      <dgm:spPr>
        <a:ln>
          <a:solidFill>
            <a:schemeClr val="tx1"/>
          </a:solidFill>
        </a:ln>
      </dgm:spPr>
      <dgm:t>
        <a:bodyPr/>
        <a:lstStyle/>
        <a:p>
          <a:r>
            <a:rPr lang="en-US" sz="1700"/>
            <a:t>For audit procedures that are well‐defined, highly repetitive, predictable and involve multi-steps across multiple systems, RPA is ideal </a:t>
          </a:r>
          <a:endParaRPr lang="en-US" sz="1700" dirty="0"/>
        </a:p>
      </dgm:t>
    </dgm:pt>
    <dgm:pt modelId="{A8D81E99-A5DD-435C-9E04-1D1C52CC5748}" type="parTrans" cxnId="{E84F0BB6-C9DE-4C4F-8FCE-91020EC0A4E4}">
      <dgm:prSet/>
      <dgm:spPr/>
      <dgm:t>
        <a:bodyPr/>
        <a:lstStyle/>
        <a:p>
          <a:endParaRPr lang="en-US"/>
        </a:p>
      </dgm:t>
    </dgm:pt>
    <dgm:pt modelId="{DABA6592-6AFC-4ECC-AFC3-97BA6E386FE5}" type="sibTrans" cxnId="{E84F0BB6-C9DE-4C4F-8FCE-91020EC0A4E4}">
      <dgm:prSet/>
      <dgm:spPr/>
      <dgm:t>
        <a:bodyPr/>
        <a:lstStyle/>
        <a:p>
          <a:endParaRPr lang="en-US"/>
        </a:p>
      </dgm:t>
    </dgm:pt>
    <dgm:pt modelId="{1494EE1F-926E-4B68-8FD5-F17203511DF6}">
      <dgm:prSet custT="1"/>
      <dgm:spPr>
        <a:ln>
          <a:solidFill>
            <a:schemeClr val="tx1"/>
          </a:solidFill>
        </a:ln>
      </dgm:spPr>
      <dgm:t>
        <a:bodyPr/>
        <a:lstStyle/>
        <a:p>
          <a:r>
            <a:rPr lang="en-US" sz="1700" dirty="0"/>
            <a:t>Advances in AI have broadened the scope of analyses that can be performed with predictive analytics.</a:t>
          </a:r>
        </a:p>
      </dgm:t>
    </dgm:pt>
    <dgm:pt modelId="{0318CAFB-89CF-4AAF-9F80-462953610C15}" type="parTrans" cxnId="{C956691B-968F-4C1A-875D-0A1626158614}">
      <dgm:prSet/>
      <dgm:spPr/>
      <dgm:t>
        <a:bodyPr/>
        <a:lstStyle/>
        <a:p>
          <a:endParaRPr lang="en-US"/>
        </a:p>
      </dgm:t>
    </dgm:pt>
    <dgm:pt modelId="{F5545DDD-8115-45D3-8405-ADCDD71C3321}" type="sibTrans" cxnId="{C956691B-968F-4C1A-875D-0A1626158614}">
      <dgm:prSet/>
      <dgm:spPr/>
      <dgm:t>
        <a:bodyPr/>
        <a:lstStyle/>
        <a:p>
          <a:endParaRPr lang="en-US"/>
        </a:p>
      </dgm:t>
    </dgm:pt>
    <dgm:pt modelId="{0CEB1D17-0635-480B-B27F-76AC9EF0462F}">
      <dgm:prSet custT="1"/>
      <dgm:spPr>
        <a:ln>
          <a:solidFill>
            <a:schemeClr val="tx1"/>
          </a:solidFill>
        </a:ln>
      </dgm:spPr>
      <dgm:t>
        <a:bodyPr/>
        <a:lstStyle/>
        <a:p>
          <a:r>
            <a:rPr lang="en-US" sz="1700"/>
            <a:t>Loss estimates</a:t>
          </a:r>
          <a:endParaRPr lang="en-US" sz="1700" dirty="0"/>
        </a:p>
      </dgm:t>
    </dgm:pt>
    <dgm:pt modelId="{C213C233-32BD-485D-9497-FE090374A0D7}" type="parTrans" cxnId="{4C45ED55-A764-48D3-B671-82DBF94E47B8}">
      <dgm:prSet/>
      <dgm:spPr/>
      <dgm:t>
        <a:bodyPr/>
        <a:lstStyle/>
        <a:p>
          <a:endParaRPr lang="en-US"/>
        </a:p>
      </dgm:t>
    </dgm:pt>
    <dgm:pt modelId="{C73F2403-84A6-45FF-8DD0-CE18B7FD4734}" type="sibTrans" cxnId="{4C45ED55-A764-48D3-B671-82DBF94E47B8}">
      <dgm:prSet/>
      <dgm:spPr/>
      <dgm:t>
        <a:bodyPr/>
        <a:lstStyle/>
        <a:p>
          <a:endParaRPr lang="en-US"/>
        </a:p>
      </dgm:t>
    </dgm:pt>
    <dgm:pt modelId="{88221D88-ED34-41E9-BB2A-5BA922906E73}">
      <dgm:prSet custT="1"/>
      <dgm:spPr>
        <a:ln>
          <a:solidFill>
            <a:schemeClr val="tx1"/>
          </a:solidFill>
        </a:ln>
      </dgm:spPr>
      <dgm:t>
        <a:bodyPr/>
        <a:lstStyle/>
        <a:p>
          <a:r>
            <a:rPr lang="en-US" sz="1700"/>
            <a:t>Fraud risk cues</a:t>
          </a:r>
          <a:endParaRPr lang="en-US" sz="1700" dirty="0"/>
        </a:p>
      </dgm:t>
    </dgm:pt>
    <dgm:pt modelId="{27F05CC3-1C51-4167-9669-C75CC6D8A236}" type="parTrans" cxnId="{32994294-0C95-47A1-A111-BF7EA3B63C1A}">
      <dgm:prSet/>
      <dgm:spPr/>
      <dgm:t>
        <a:bodyPr/>
        <a:lstStyle/>
        <a:p>
          <a:endParaRPr lang="en-US"/>
        </a:p>
      </dgm:t>
    </dgm:pt>
    <dgm:pt modelId="{3F70AA19-5DC7-467C-824C-6E223BAE2078}" type="sibTrans" cxnId="{32994294-0C95-47A1-A111-BF7EA3B63C1A}">
      <dgm:prSet/>
      <dgm:spPr/>
      <dgm:t>
        <a:bodyPr/>
        <a:lstStyle/>
        <a:p>
          <a:endParaRPr lang="en-US"/>
        </a:p>
      </dgm:t>
    </dgm:pt>
    <dgm:pt modelId="{5DF2EF9B-DBC8-4260-9252-28662CEB131D}">
      <dgm:prSet custT="1"/>
      <dgm:spPr>
        <a:ln>
          <a:solidFill>
            <a:schemeClr val="tx1"/>
          </a:solidFill>
        </a:ln>
      </dgm:spPr>
      <dgm:t>
        <a:bodyPr/>
        <a:lstStyle/>
        <a:p>
          <a:r>
            <a:rPr lang="en-US" sz="1700" dirty="0"/>
            <a:t>Questionable financial disclosures</a:t>
          </a:r>
        </a:p>
      </dgm:t>
    </dgm:pt>
    <dgm:pt modelId="{10E3644F-0713-499D-93DB-F5F6726A699C}" type="parTrans" cxnId="{2C9C9B6F-22A7-4EE6-B170-4499B642B18D}">
      <dgm:prSet/>
      <dgm:spPr/>
      <dgm:t>
        <a:bodyPr/>
        <a:lstStyle/>
        <a:p>
          <a:endParaRPr lang="en-US"/>
        </a:p>
      </dgm:t>
    </dgm:pt>
    <dgm:pt modelId="{70069B8E-DA36-4E51-B438-D6B4EE2DC900}" type="sibTrans" cxnId="{2C9C9B6F-22A7-4EE6-B170-4499B642B18D}">
      <dgm:prSet/>
      <dgm:spPr/>
      <dgm:t>
        <a:bodyPr/>
        <a:lstStyle/>
        <a:p>
          <a:endParaRPr lang="en-US"/>
        </a:p>
      </dgm:t>
    </dgm:pt>
    <dgm:pt modelId="{E1C82D55-7A4E-48C6-9185-347C762DAEAE}">
      <dgm:prSet custT="1"/>
      <dgm:spPr>
        <a:ln>
          <a:solidFill>
            <a:schemeClr val="tx1"/>
          </a:solidFill>
        </a:ln>
      </dgm:spPr>
      <dgm:t>
        <a:bodyPr/>
        <a:lstStyle/>
        <a:p>
          <a:r>
            <a:rPr lang="en-US" sz="1700" dirty="0"/>
            <a:t>Process mining  can assist auditors in evaluating the effectiveness of internal controls</a:t>
          </a:r>
        </a:p>
      </dgm:t>
    </dgm:pt>
    <dgm:pt modelId="{B0FD738A-4A6C-43CD-90FF-7C113BA07B7E}" type="parTrans" cxnId="{B75DC54C-2B9D-4416-AB7B-F777130FEED3}">
      <dgm:prSet/>
      <dgm:spPr/>
      <dgm:t>
        <a:bodyPr/>
        <a:lstStyle/>
        <a:p>
          <a:endParaRPr lang="en-US"/>
        </a:p>
      </dgm:t>
    </dgm:pt>
    <dgm:pt modelId="{CA49AD66-AF26-468E-A2CE-82D104DA971E}" type="sibTrans" cxnId="{B75DC54C-2B9D-4416-AB7B-F777130FEED3}">
      <dgm:prSet/>
      <dgm:spPr/>
      <dgm:t>
        <a:bodyPr/>
        <a:lstStyle/>
        <a:p>
          <a:endParaRPr lang="en-US"/>
        </a:p>
      </dgm:t>
    </dgm:pt>
    <dgm:pt modelId="{13AC7007-84AC-4A17-AA5A-A0E6196940CB}">
      <dgm:prSet custT="1"/>
      <dgm:spPr>
        <a:ln>
          <a:solidFill>
            <a:schemeClr val="tx1"/>
          </a:solidFill>
        </a:ln>
      </dgm:spPr>
      <dgm:t>
        <a:bodyPr/>
        <a:lstStyle/>
        <a:p>
          <a:r>
            <a:rPr lang="en-US" sz="1700" dirty="0"/>
            <a:t>Stakeholders' views of predictive analytics as enhancing audit quality are mixed</a:t>
          </a:r>
        </a:p>
      </dgm:t>
    </dgm:pt>
    <dgm:pt modelId="{868029B4-BFAA-41CE-86A2-3F0F4D7D9DC6}" type="parTrans" cxnId="{C0EF304A-38BE-48B2-94A3-58C963D65A9D}">
      <dgm:prSet/>
      <dgm:spPr/>
      <dgm:t>
        <a:bodyPr/>
        <a:lstStyle/>
        <a:p>
          <a:endParaRPr lang="en-US"/>
        </a:p>
      </dgm:t>
    </dgm:pt>
    <dgm:pt modelId="{F33DC82E-F0E0-453D-9D16-BD962C57FB09}" type="sibTrans" cxnId="{C0EF304A-38BE-48B2-94A3-58C963D65A9D}">
      <dgm:prSet/>
      <dgm:spPr/>
      <dgm:t>
        <a:bodyPr/>
        <a:lstStyle/>
        <a:p>
          <a:endParaRPr lang="en-US"/>
        </a:p>
      </dgm:t>
    </dgm:pt>
    <dgm:pt modelId="{32AC7D48-88B7-4C08-A7A7-58A2C4E053BB}" type="pres">
      <dgm:prSet presAssocID="{F8D02E35-28F7-486D-9E6F-9167F0CE3646}" presName="linear" presStyleCnt="0">
        <dgm:presLayoutVars>
          <dgm:dir/>
          <dgm:animLvl val="lvl"/>
          <dgm:resizeHandles val="exact"/>
        </dgm:presLayoutVars>
      </dgm:prSet>
      <dgm:spPr/>
    </dgm:pt>
    <dgm:pt modelId="{01047C72-8B32-4FD3-9B82-53F804642664}" type="pres">
      <dgm:prSet presAssocID="{31A198D6-E097-462F-B854-A16CD32E8101}" presName="parentLin" presStyleCnt="0"/>
      <dgm:spPr/>
    </dgm:pt>
    <dgm:pt modelId="{643801C1-1A7B-4E44-986C-FC1DE45F7FFA}" type="pres">
      <dgm:prSet presAssocID="{31A198D6-E097-462F-B854-A16CD32E8101}" presName="parentLeftMargin" presStyleLbl="node1" presStyleIdx="0" presStyleCnt="1"/>
      <dgm:spPr/>
    </dgm:pt>
    <dgm:pt modelId="{F1477061-152E-4302-8EEA-B6E6AF9116AA}" type="pres">
      <dgm:prSet presAssocID="{31A198D6-E097-462F-B854-A16CD32E8101}" presName="parentText" presStyleLbl="node1" presStyleIdx="0" presStyleCnt="1" custScaleY="206488">
        <dgm:presLayoutVars>
          <dgm:chMax val="0"/>
          <dgm:bulletEnabled val="1"/>
        </dgm:presLayoutVars>
      </dgm:prSet>
      <dgm:spPr>
        <a:xfrm>
          <a:off x="254912" y="34780"/>
          <a:ext cx="3568779" cy="687044"/>
        </a:xfrm>
        <a:prstGeom prst="roundRect">
          <a:avLst/>
        </a:prstGeom>
      </dgm:spPr>
    </dgm:pt>
    <dgm:pt modelId="{1F443292-6D7F-4C61-A8CD-F9014B9468B9}" type="pres">
      <dgm:prSet presAssocID="{31A198D6-E097-462F-B854-A16CD32E8101}" presName="negativeSpace" presStyleCnt="0"/>
      <dgm:spPr/>
    </dgm:pt>
    <dgm:pt modelId="{D2F188EC-179D-4473-8D38-48A3E5535C71}" type="pres">
      <dgm:prSet presAssocID="{31A198D6-E097-462F-B854-A16CD32E8101}" presName="childText" presStyleLbl="conFgAcc1" presStyleIdx="0" presStyleCnt="1" custScaleY="101443" custLinFactNeighborX="2355" custLinFactNeighborY="-4130">
        <dgm:presLayoutVars>
          <dgm:bulletEnabled val="1"/>
        </dgm:presLayoutVars>
      </dgm:prSet>
      <dgm:spPr/>
    </dgm:pt>
  </dgm:ptLst>
  <dgm:cxnLst>
    <dgm:cxn modelId="{61BFD604-94B7-49E5-9FDB-445DBC58D244}" type="presOf" srcId="{F8D02E35-28F7-486D-9E6F-9167F0CE3646}" destId="{32AC7D48-88B7-4C08-A7A7-58A2C4E053BB}" srcOrd="0" destOrd="0" presId="urn:microsoft.com/office/officeart/2005/8/layout/list1"/>
    <dgm:cxn modelId="{160E290B-65A6-4423-A4EA-159297B68C40}" type="presOf" srcId="{13AC7007-84AC-4A17-AA5A-A0E6196940CB}" destId="{D2F188EC-179D-4473-8D38-48A3E5535C71}" srcOrd="0" destOrd="8" presId="urn:microsoft.com/office/officeart/2005/8/layout/list1"/>
    <dgm:cxn modelId="{C956691B-968F-4C1A-875D-0A1626158614}" srcId="{31A198D6-E097-462F-B854-A16CD32E8101}" destId="{1494EE1F-926E-4B68-8FD5-F17203511DF6}" srcOrd="3" destOrd="0" parTransId="{0318CAFB-89CF-4AAF-9F80-462953610C15}" sibTransId="{F5545DDD-8115-45D3-8405-ADCDD71C3321}"/>
    <dgm:cxn modelId="{B0016223-902A-4A76-969C-86E150F24016}" type="presOf" srcId="{88221D88-ED34-41E9-BB2A-5BA922906E73}" destId="{D2F188EC-179D-4473-8D38-48A3E5535C71}" srcOrd="0" destOrd="5" presId="urn:microsoft.com/office/officeart/2005/8/layout/list1"/>
    <dgm:cxn modelId="{62DA3731-138E-465C-80F8-A4D601BCDD63}" type="presOf" srcId="{0CEB1D17-0635-480B-B27F-76AC9EF0462F}" destId="{D2F188EC-179D-4473-8D38-48A3E5535C71}" srcOrd="0" destOrd="4" presId="urn:microsoft.com/office/officeart/2005/8/layout/list1"/>
    <dgm:cxn modelId="{8A984D31-F990-4312-9776-158A36BDF058}" type="presOf" srcId="{343E7C92-7B4F-49F5-AF99-37A8E4DA7251}" destId="{D2F188EC-179D-4473-8D38-48A3E5535C71}" srcOrd="0" destOrd="0" presId="urn:microsoft.com/office/officeart/2005/8/layout/list1"/>
    <dgm:cxn modelId="{7D5D103A-45F4-468A-AA6C-F1B0BFE4EF98}" type="presOf" srcId="{31A198D6-E097-462F-B854-A16CD32E8101}" destId="{F1477061-152E-4302-8EEA-B6E6AF9116AA}" srcOrd="1" destOrd="0" presId="urn:microsoft.com/office/officeart/2005/8/layout/list1"/>
    <dgm:cxn modelId="{A8484560-FAA0-4714-83CF-9821DAB4AF60}" type="presOf" srcId="{C5B3ABC8-7F74-4D07-A098-01E3467EAC6B}" destId="{D2F188EC-179D-4473-8D38-48A3E5535C71}" srcOrd="0" destOrd="1" presId="urn:microsoft.com/office/officeart/2005/8/layout/list1"/>
    <dgm:cxn modelId="{3D9AAC60-7A32-4BA3-8C2D-8A985BC0C7C5}" type="presOf" srcId="{31A198D6-E097-462F-B854-A16CD32E8101}" destId="{643801C1-1A7B-4E44-986C-FC1DE45F7FFA}" srcOrd="0" destOrd="0" presId="urn:microsoft.com/office/officeart/2005/8/layout/list1"/>
    <dgm:cxn modelId="{C0EF304A-38BE-48B2-94A3-58C963D65A9D}" srcId="{31A198D6-E097-462F-B854-A16CD32E8101}" destId="{13AC7007-84AC-4A17-AA5A-A0E6196940CB}" srcOrd="5" destOrd="0" parTransId="{868029B4-BFAA-41CE-86A2-3F0F4D7D9DC6}" sibTransId="{F33DC82E-F0E0-453D-9D16-BD962C57FB09}"/>
    <dgm:cxn modelId="{B75DC54C-2B9D-4416-AB7B-F777130FEED3}" srcId="{31A198D6-E097-462F-B854-A16CD32E8101}" destId="{E1C82D55-7A4E-48C6-9185-347C762DAEAE}" srcOrd="4" destOrd="0" parTransId="{B0FD738A-4A6C-43CD-90FF-7C113BA07B7E}" sibTransId="{CA49AD66-AF26-468E-A2CE-82D104DA971E}"/>
    <dgm:cxn modelId="{2C9C9B6F-22A7-4EE6-B170-4499B642B18D}" srcId="{1494EE1F-926E-4B68-8FD5-F17203511DF6}" destId="{5DF2EF9B-DBC8-4260-9252-28662CEB131D}" srcOrd="2" destOrd="0" parTransId="{10E3644F-0713-499D-93DB-F5F6726A699C}" sibTransId="{70069B8E-DA36-4E51-B438-D6B4EE2DC900}"/>
    <dgm:cxn modelId="{66C2CD74-2723-4225-BBA8-C8F074178510}" srcId="{F8D02E35-28F7-486D-9E6F-9167F0CE3646}" destId="{31A198D6-E097-462F-B854-A16CD32E8101}" srcOrd="0" destOrd="0" parTransId="{858E9A5F-8BA3-4D0C-9509-015E043CFBEB}" sibTransId="{C02E9554-07BE-4792-9884-B63BBBED363D}"/>
    <dgm:cxn modelId="{4C45ED55-A764-48D3-B671-82DBF94E47B8}" srcId="{1494EE1F-926E-4B68-8FD5-F17203511DF6}" destId="{0CEB1D17-0635-480B-B27F-76AC9EF0462F}" srcOrd="0" destOrd="0" parTransId="{C213C233-32BD-485D-9497-FE090374A0D7}" sibTransId="{C73F2403-84A6-45FF-8DD0-CE18B7FD4734}"/>
    <dgm:cxn modelId="{16A07585-1EBB-400B-A84E-EC6E7B15F211}" srcId="{31A198D6-E097-462F-B854-A16CD32E8101}" destId="{C5B3ABC8-7F74-4D07-A098-01E3467EAC6B}" srcOrd="1" destOrd="0" parTransId="{B23737A6-96F6-431C-B857-1C66F7CF87DA}" sibTransId="{4809FCEE-2791-4A08-B66E-F875D3FA7417}"/>
    <dgm:cxn modelId="{F1300F8A-FDA5-40AD-9DAD-525A13D290B5}" type="presOf" srcId="{E1C82D55-7A4E-48C6-9185-347C762DAEAE}" destId="{D2F188EC-179D-4473-8D38-48A3E5535C71}" srcOrd="0" destOrd="7" presId="urn:microsoft.com/office/officeart/2005/8/layout/list1"/>
    <dgm:cxn modelId="{95902A8E-7F19-47C1-BC4F-04E0FE2E5E46}" type="presOf" srcId="{9B30D2D8-C7AB-4198-8453-33AE424E9FAA}" destId="{D2F188EC-179D-4473-8D38-48A3E5535C71}" srcOrd="0" destOrd="2" presId="urn:microsoft.com/office/officeart/2005/8/layout/list1"/>
    <dgm:cxn modelId="{32994294-0C95-47A1-A111-BF7EA3B63C1A}" srcId="{1494EE1F-926E-4B68-8FD5-F17203511DF6}" destId="{88221D88-ED34-41E9-BB2A-5BA922906E73}" srcOrd="1" destOrd="0" parTransId="{27F05CC3-1C51-4167-9669-C75CC6D8A236}" sibTransId="{3F70AA19-5DC7-467C-824C-6E223BAE2078}"/>
    <dgm:cxn modelId="{A1D65B9D-1599-4035-9D9D-002A0CEF8C7D}" srcId="{31A198D6-E097-462F-B854-A16CD32E8101}" destId="{343E7C92-7B4F-49F5-AF99-37A8E4DA7251}" srcOrd="0" destOrd="0" parTransId="{E5981752-D6DD-416C-8378-3C4B11C4EC6E}" sibTransId="{5233E4D2-A3A4-4D5A-9D3C-201F12FB017C}"/>
    <dgm:cxn modelId="{E84F0BB6-C9DE-4C4F-8FCE-91020EC0A4E4}" srcId="{31A198D6-E097-462F-B854-A16CD32E8101}" destId="{9B30D2D8-C7AB-4198-8453-33AE424E9FAA}" srcOrd="2" destOrd="0" parTransId="{A8D81E99-A5DD-435C-9E04-1D1C52CC5748}" sibTransId="{DABA6592-6AFC-4ECC-AFC3-97BA6E386FE5}"/>
    <dgm:cxn modelId="{A97C31C2-1AF7-4CE1-8B49-A1362DDF4401}" type="presOf" srcId="{5DF2EF9B-DBC8-4260-9252-28662CEB131D}" destId="{D2F188EC-179D-4473-8D38-48A3E5535C71}" srcOrd="0" destOrd="6" presId="urn:microsoft.com/office/officeart/2005/8/layout/list1"/>
    <dgm:cxn modelId="{B24A02F7-B78C-4A17-BF93-68F5D9A78791}" type="presOf" srcId="{1494EE1F-926E-4B68-8FD5-F17203511DF6}" destId="{D2F188EC-179D-4473-8D38-48A3E5535C71}" srcOrd="0" destOrd="3" presId="urn:microsoft.com/office/officeart/2005/8/layout/list1"/>
    <dgm:cxn modelId="{7B82737C-37C6-461F-8E98-E6A3FF20B4B0}" type="presParOf" srcId="{32AC7D48-88B7-4C08-A7A7-58A2C4E053BB}" destId="{01047C72-8B32-4FD3-9B82-53F804642664}" srcOrd="0" destOrd="0" presId="urn:microsoft.com/office/officeart/2005/8/layout/list1"/>
    <dgm:cxn modelId="{CE33A49B-AF0F-414C-80A4-7FEB0B049829}" type="presParOf" srcId="{01047C72-8B32-4FD3-9B82-53F804642664}" destId="{643801C1-1A7B-4E44-986C-FC1DE45F7FFA}" srcOrd="0" destOrd="0" presId="urn:microsoft.com/office/officeart/2005/8/layout/list1"/>
    <dgm:cxn modelId="{42E0B8B2-8B17-4B9F-804C-8F6ED0DD4C1D}" type="presParOf" srcId="{01047C72-8B32-4FD3-9B82-53F804642664}" destId="{F1477061-152E-4302-8EEA-B6E6AF9116AA}" srcOrd="1" destOrd="0" presId="urn:microsoft.com/office/officeart/2005/8/layout/list1"/>
    <dgm:cxn modelId="{BD8E1679-9382-4FEA-B9B0-9377D07AF379}" type="presParOf" srcId="{32AC7D48-88B7-4C08-A7A7-58A2C4E053BB}" destId="{1F443292-6D7F-4C61-A8CD-F9014B9468B9}" srcOrd="1" destOrd="0" presId="urn:microsoft.com/office/officeart/2005/8/layout/list1"/>
    <dgm:cxn modelId="{DFE23976-7685-4DD4-9AD0-4A6E6CC32228}" type="presParOf" srcId="{32AC7D48-88B7-4C08-A7A7-58A2C4E053BB}" destId="{D2F188EC-179D-4473-8D38-48A3E5535C71}"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DCD714B-B4AC-4B75-9625-2EA533A3D13A}"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60499E84-8A3E-4727-824B-C1460C41BC79}">
      <dgm:prSet custT="1"/>
      <dgm:spPr>
        <a:solidFill>
          <a:schemeClr val="bg1"/>
        </a:solidFill>
        <a:ln w="15875" cap="flat" cmpd="sng" algn="ctr">
          <a:solidFill>
            <a:prstClr val="white">
              <a:hueOff val="0"/>
              <a:satOff val="0"/>
              <a:lumOff val="0"/>
              <a:alphaOff val="0"/>
            </a:prstClr>
          </a:solidFill>
          <a:prstDash val="solid"/>
        </a:ln>
        <a:effectLst/>
      </dgm:spPr>
      <dgm:t>
        <a:bodyPr spcFirstLastPara="0" vert="horz" wrap="square" lIns="87630" tIns="87630" rIns="87630" bIns="87630" numCol="1" spcCol="1270" anchor="ctr" anchorCtr="0"/>
        <a:lstStyle/>
        <a:p>
          <a:pPr marL="0" lvl="0" indent="0" algn="l" defTabSz="889000">
            <a:lnSpc>
              <a:spcPct val="90000"/>
            </a:lnSpc>
            <a:spcBef>
              <a:spcPct val="0"/>
            </a:spcBef>
            <a:spcAft>
              <a:spcPct val="35000"/>
            </a:spcAft>
            <a:buNone/>
          </a:pPr>
          <a:r>
            <a:rPr lang="en-US" sz="2000" b="1" i="1" kern="1200" dirty="0">
              <a:solidFill>
                <a:srgbClr val="FF0000"/>
              </a:solidFill>
              <a:latin typeface="Calibri" panose="020F0502020204030204"/>
              <a:ea typeface="+mn-ea"/>
              <a:cs typeface="+mn-cs"/>
            </a:rPr>
            <a:t>Task-specific factors</a:t>
          </a:r>
        </a:p>
      </dgm:t>
    </dgm:pt>
    <dgm:pt modelId="{ACAA1FF6-3AE8-4700-9EF6-4464CC14DEBC}" type="parTrans" cxnId="{0AFD564F-AA60-4E0F-8A88-9737DE81F124}">
      <dgm:prSet/>
      <dgm:spPr/>
      <dgm:t>
        <a:bodyPr/>
        <a:lstStyle/>
        <a:p>
          <a:endParaRPr lang="en-US"/>
        </a:p>
      </dgm:t>
    </dgm:pt>
    <dgm:pt modelId="{0F2871BF-886D-4B34-9947-23364FFB55DF}" type="sibTrans" cxnId="{0AFD564F-AA60-4E0F-8A88-9737DE81F124}">
      <dgm:prSet/>
      <dgm:spPr/>
      <dgm:t>
        <a:bodyPr/>
        <a:lstStyle/>
        <a:p>
          <a:endParaRPr lang="en-US"/>
        </a:p>
      </dgm:t>
    </dgm:pt>
    <dgm:pt modelId="{B5D7F14B-B647-46EF-B6FC-5E2460BBD279}">
      <dgm:prSet custT="1"/>
      <dgm:spPr/>
      <dgm:t>
        <a:bodyPr/>
        <a:lstStyle/>
        <a:p>
          <a:r>
            <a:rPr lang="en-US" sz="1700" dirty="0"/>
            <a:t>How will advanced technologies impact the nature, extent, and timing of the audit procedures? When using these more advanced technologies, where does the auditor's responsibility begin and end (e.g., responsibility gap)?</a:t>
          </a:r>
        </a:p>
      </dgm:t>
    </dgm:pt>
    <dgm:pt modelId="{B99C3AD2-1E98-42A2-8BA4-7A0015F9210E}" type="parTrans" cxnId="{91A4D8D1-06D4-4BEF-997A-592D813CC00B}">
      <dgm:prSet/>
      <dgm:spPr/>
      <dgm:t>
        <a:bodyPr/>
        <a:lstStyle/>
        <a:p>
          <a:endParaRPr lang="en-US"/>
        </a:p>
      </dgm:t>
    </dgm:pt>
    <dgm:pt modelId="{1653BE24-3A03-4466-BD29-156E693A99BC}" type="sibTrans" cxnId="{91A4D8D1-06D4-4BEF-997A-592D813CC00B}">
      <dgm:prSet/>
      <dgm:spPr/>
      <dgm:t>
        <a:bodyPr/>
        <a:lstStyle/>
        <a:p>
          <a:endParaRPr lang="en-US"/>
        </a:p>
      </dgm:t>
    </dgm:pt>
    <dgm:pt modelId="{54B02099-837E-498E-8CF7-23AF7A9E2EC3}">
      <dgm:prSet custT="1"/>
      <dgm:spPr/>
      <dgm:t>
        <a:bodyPr/>
        <a:lstStyle/>
        <a:p>
          <a:r>
            <a:rPr lang="en-US" sz="1700" dirty="0"/>
            <a:t>Limited research examines prescriptive analytics. As with other types of analytic tools (e.g., CA, population testing), research examining task‐specific aspects of, or ways that practitioners and researchers can apply existing tools (e.g., AI) to anticipate “what should be done” represents a valuable exercise.</a:t>
          </a:r>
        </a:p>
      </dgm:t>
    </dgm:pt>
    <dgm:pt modelId="{894ADB9C-DF69-4B70-9657-89D30C397BC7}" type="parTrans" cxnId="{3EA2291F-F101-4F25-912C-0AD028136B6D}">
      <dgm:prSet/>
      <dgm:spPr/>
      <dgm:t>
        <a:bodyPr/>
        <a:lstStyle/>
        <a:p>
          <a:endParaRPr lang="en-US"/>
        </a:p>
      </dgm:t>
    </dgm:pt>
    <dgm:pt modelId="{75EFA0A4-4D68-47BB-A9AF-3166E0C2659F}" type="sibTrans" cxnId="{3EA2291F-F101-4F25-912C-0AD028136B6D}">
      <dgm:prSet/>
      <dgm:spPr/>
      <dgm:t>
        <a:bodyPr/>
        <a:lstStyle/>
        <a:p>
          <a:endParaRPr lang="en-US"/>
        </a:p>
      </dgm:t>
    </dgm:pt>
    <dgm:pt modelId="{0FF957A4-C1D4-4A19-B704-DA30E70E9E4B}">
      <dgm:prSet custT="1"/>
      <dgm:spPr/>
      <dgm:t>
        <a:bodyPr/>
        <a:lstStyle/>
        <a:p>
          <a:endParaRPr lang="en-US" sz="1700" dirty="0"/>
        </a:p>
      </dgm:t>
    </dgm:pt>
    <dgm:pt modelId="{416659C1-3747-41E1-8163-E87268C9B21B}" type="parTrans" cxnId="{08556C1A-6668-46CD-ABA4-37082D64C2DE}">
      <dgm:prSet/>
      <dgm:spPr/>
      <dgm:t>
        <a:bodyPr/>
        <a:lstStyle/>
        <a:p>
          <a:endParaRPr lang="en-US"/>
        </a:p>
      </dgm:t>
    </dgm:pt>
    <dgm:pt modelId="{A12D1BF2-F9EA-4B30-A6C0-0BF73CEA4123}" type="sibTrans" cxnId="{08556C1A-6668-46CD-ABA4-37082D64C2DE}">
      <dgm:prSet/>
      <dgm:spPr/>
      <dgm:t>
        <a:bodyPr/>
        <a:lstStyle/>
        <a:p>
          <a:endParaRPr lang="en-US"/>
        </a:p>
      </dgm:t>
    </dgm:pt>
    <dgm:pt modelId="{22B8ADD6-BEFA-457B-9EAC-89AEFC08BD79}">
      <dgm:prSet custT="1"/>
      <dgm:spPr/>
      <dgm:t>
        <a:bodyPr/>
        <a:lstStyle/>
        <a:p>
          <a:endParaRPr lang="en-US" sz="1700" dirty="0"/>
        </a:p>
      </dgm:t>
    </dgm:pt>
    <dgm:pt modelId="{2E17D2BA-953C-4D4B-855B-A9DA7783A4D6}" type="parTrans" cxnId="{B41C9795-381B-4E40-A4A8-EC67120CBE3D}">
      <dgm:prSet/>
      <dgm:spPr/>
      <dgm:t>
        <a:bodyPr/>
        <a:lstStyle/>
        <a:p>
          <a:endParaRPr lang="en-US"/>
        </a:p>
      </dgm:t>
    </dgm:pt>
    <dgm:pt modelId="{6ACDD893-C47C-43CC-B320-AEDAE344AD8F}" type="sibTrans" cxnId="{B41C9795-381B-4E40-A4A8-EC67120CBE3D}">
      <dgm:prSet/>
      <dgm:spPr/>
      <dgm:t>
        <a:bodyPr/>
        <a:lstStyle/>
        <a:p>
          <a:endParaRPr lang="en-US"/>
        </a:p>
      </dgm:t>
    </dgm:pt>
    <dgm:pt modelId="{7CC064FF-D08F-4D30-A1B8-E0CD783EA664}" type="pres">
      <dgm:prSet presAssocID="{0DCD714B-B4AC-4B75-9625-2EA533A3D13A}" presName="linear" presStyleCnt="0">
        <dgm:presLayoutVars>
          <dgm:animLvl val="lvl"/>
          <dgm:resizeHandles val="exact"/>
        </dgm:presLayoutVars>
      </dgm:prSet>
      <dgm:spPr/>
    </dgm:pt>
    <dgm:pt modelId="{1E06533A-61E2-45A7-9E78-E13F2FFF6EC5}" type="pres">
      <dgm:prSet presAssocID="{60499E84-8A3E-4727-824B-C1460C41BC79}" presName="parentText" presStyleLbl="node1" presStyleIdx="0" presStyleCnt="1" custScaleY="42894" custLinFactNeighborY="-31835">
        <dgm:presLayoutVars>
          <dgm:chMax val="0"/>
          <dgm:bulletEnabled val="1"/>
        </dgm:presLayoutVars>
      </dgm:prSet>
      <dgm:spPr>
        <a:xfrm>
          <a:off x="0" y="1098230"/>
          <a:ext cx="5098256" cy="472650"/>
        </a:xfrm>
        <a:prstGeom prst="roundRect">
          <a:avLst/>
        </a:prstGeom>
      </dgm:spPr>
    </dgm:pt>
    <dgm:pt modelId="{27507479-561E-44BE-8C71-AE449430AC70}" type="pres">
      <dgm:prSet presAssocID="{60499E84-8A3E-4727-824B-C1460C41BC79}" presName="childText" presStyleLbl="revTx" presStyleIdx="0" presStyleCnt="1" custScaleY="167953">
        <dgm:presLayoutVars>
          <dgm:bulletEnabled val="1"/>
        </dgm:presLayoutVars>
      </dgm:prSet>
      <dgm:spPr/>
    </dgm:pt>
  </dgm:ptLst>
  <dgm:cxnLst>
    <dgm:cxn modelId="{08556C1A-6668-46CD-ABA4-37082D64C2DE}" srcId="{60499E84-8A3E-4727-824B-C1460C41BC79}" destId="{0FF957A4-C1D4-4A19-B704-DA30E70E9E4B}" srcOrd="0" destOrd="0" parTransId="{416659C1-3747-41E1-8163-E87268C9B21B}" sibTransId="{A12D1BF2-F9EA-4B30-A6C0-0BF73CEA4123}"/>
    <dgm:cxn modelId="{3EA2291F-F101-4F25-912C-0AD028136B6D}" srcId="{60499E84-8A3E-4727-824B-C1460C41BC79}" destId="{54B02099-837E-498E-8CF7-23AF7A9E2EC3}" srcOrd="3" destOrd="0" parTransId="{894ADB9C-DF69-4B70-9657-89D30C397BC7}" sibTransId="{75EFA0A4-4D68-47BB-A9AF-3166E0C2659F}"/>
    <dgm:cxn modelId="{601BE036-B8B9-4002-99E4-61466DBF2D13}" type="presOf" srcId="{22B8ADD6-BEFA-457B-9EAC-89AEFC08BD79}" destId="{27507479-561E-44BE-8C71-AE449430AC70}" srcOrd="0" destOrd="2" presId="urn:microsoft.com/office/officeart/2005/8/layout/vList2"/>
    <dgm:cxn modelId="{0AFD564F-AA60-4E0F-8A88-9737DE81F124}" srcId="{0DCD714B-B4AC-4B75-9625-2EA533A3D13A}" destId="{60499E84-8A3E-4727-824B-C1460C41BC79}" srcOrd="0" destOrd="0" parTransId="{ACAA1FF6-3AE8-4700-9EF6-4464CC14DEBC}" sibTransId="{0F2871BF-886D-4B34-9947-23364FFB55DF}"/>
    <dgm:cxn modelId="{B41C9795-381B-4E40-A4A8-EC67120CBE3D}" srcId="{60499E84-8A3E-4727-824B-C1460C41BC79}" destId="{22B8ADD6-BEFA-457B-9EAC-89AEFC08BD79}" srcOrd="2" destOrd="0" parTransId="{2E17D2BA-953C-4D4B-855B-A9DA7783A4D6}" sibTransId="{6ACDD893-C47C-43CC-B320-AEDAE344AD8F}"/>
    <dgm:cxn modelId="{CA3878A7-1660-422C-804F-829164C6709F}" type="presOf" srcId="{B5D7F14B-B647-46EF-B6FC-5E2460BBD279}" destId="{27507479-561E-44BE-8C71-AE449430AC70}" srcOrd="0" destOrd="1" presId="urn:microsoft.com/office/officeart/2005/8/layout/vList2"/>
    <dgm:cxn modelId="{91A4D8D1-06D4-4BEF-997A-592D813CC00B}" srcId="{60499E84-8A3E-4727-824B-C1460C41BC79}" destId="{B5D7F14B-B647-46EF-B6FC-5E2460BBD279}" srcOrd="1" destOrd="0" parTransId="{B99C3AD2-1E98-42A2-8BA4-7A0015F9210E}" sibTransId="{1653BE24-3A03-4466-BD29-156E693A99BC}"/>
    <dgm:cxn modelId="{5F8101E0-8DBE-46A4-B18D-EE545FB559B1}" type="presOf" srcId="{0DCD714B-B4AC-4B75-9625-2EA533A3D13A}" destId="{7CC064FF-D08F-4D30-A1B8-E0CD783EA664}" srcOrd="0" destOrd="0" presId="urn:microsoft.com/office/officeart/2005/8/layout/vList2"/>
    <dgm:cxn modelId="{58F433E7-4D74-478C-9664-995D1699CD2C}" type="presOf" srcId="{0FF957A4-C1D4-4A19-B704-DA30E70E9E4B}" destId="{27507479-561E-44BE-8C71-AE449430AC70}" srcOrd="0" destOrd="0" presId="urn:microsoft.com/office/officeart/2005/8/layout/vList2"/>
    <dgm:cxn modelId="{15CFCCEF-CD69-482C-A035-21408006C546}" type="presOf" srcId="{60499E84-8A3E-4727-824B-C1460C41BC79}" destId="{1E06533A-61E2-45A7-9E78-E13F2FFF6EC5}" srcOrd="0" destOrd="0" presId="urn:microsoft.com/office/officeart/2005/8/layout/vList2"/>
    <dgm:cxn modelId="{5C7AE6F5-3380-419F-A149-906172044FA6}" type="presOf" srcId="{54B02099-837E-498E-8CF7-23AF7A9E2EC3}" destId="{27507479-561E-44BE-8C71-AE449430AC70}" srcOrd="0" destOrd="3" presId="urn:microsoft.com/office/officeart/2005/8/layout/vList2"/>
    <dgm:cxn modelId="{6B6E755F-6810-4FD4-81A7-30897C900E88}" type="presParOf" srcId="{7CC064FF-D08F-4D30-A1B8-E0CD783EA664}" destId="{1E06533A-61E2-45A7-9E78-E13F2FFF6EC5}" srcOrd="0" destOrd="0" presId="urn:microsoft.com/office/officeart/2005/8/layout/vList2"/>
    <dgm:cxn modelId="{D2995D7C-6C2A-4945-A227-D9D901C42137}" type="presParOf" srcId="{7CC064FF-D08F-4D30-A1B8-E0CD783EA664}" destId="{27507479-561E-44BE-8C71-AE449430AC70}"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D51303C-C406-4C16-AA24-21CDF20B6E8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79020D7-C248-4D25-978D-500BCB9A9331}">
      <dgm:prSet custT="1"/>
      <dgm:spPr>
        <a:solidFill>
          <a:schemeClr val="bg1"/>
        </a:solidFill>
        <a:ln w="15875" cap="flat" cmpd="sng" algn="ctr">
          <a:solidFill>
            <a:prstClr val="white">
              <a:hueOff val="0"/>
              <a:satOff val="0"/>
              <a:lumOff val="0"/>
              <a:alphaOff val="0"/>
            </a:prstClr>
          </a:solidFill>
          <a:prstDash val="solid"/>
        </a:ln>
        <a:effectLst/>
      </dgm:spPr>
      <dgm:t>
        <a:bodyPr spcFirstLastPara="0" vert="horz" wrap="square" lIns="87630" tIns="87630" rIns="87630" bIns="87630" numCol="1" spcCol="1270" anchor="ctr" anchorCtr="0"/>
        <a:lstStyle/>
        <a:p>
          <a:pPr marL="0" lvl="0" indent="0" algn="l" defTabSz="889000">
            <a:lnSpc>
              <a:spcPct val="90000"/>
            </a:lnSpc>
            <a:spcBef>
              <a:spcPct val="0"/>
            </a:spcBef>
            <a:spcAft>
              <a:spcPct val="35000"/>
            </a:spcAft>
            <a:buNone/>
          </a:pPr>
          <a:r>
            <a:rPr lang="en-US" sz="2000" b="1" i="1" kern="1200" dirty="0">
              <a:solidFill>
                <a:srgbClr val="FF0000"/>
              </a:solidFill>
              <a:latin typeface="Calibri" panose="020F0502020204030204"/>
              <a:ea typeface="+mn-ea"/>
              <a:cs typeface="+mn-cs"/>
            </a:rPr>
            <a:t>Open questions</a:t>
          </a:r>
        </a:p>
      </dgm:t>
    </dgm:pt>
    <dgm:pt modelId="{F00ED5BF-34BD-49A9-B25B-C245EB1D8EE0}" type="parTrans" cxnId="{265F0B03-5A29-460D-9016-F1965D086428}">
      <dgm:prSet/>
      <dgm:spPr/>
      <dgm:t>
        <a:bodyPr/>
        <a:lstStyle/>
        <a:p>
          <a:endParaRPr lang="en-US"/>
        </a:p>
      </dgm:t>
    </dgm:pt>
    <dgm:pt modelId="{6675E3CB-224D-487F-AA97-B08BC1D7068C}" type="sibTrans" cxnId="{265F0B03-5A29-460D-9016-F1965D086428}">
      <dgm:prSet/>
      <dgm:spPr/>
      <dgm:t>
        <a:bodyPr/>
        <a:lstStyle/>
        <a:p>
          <a:endParaRPr lang="en-US"/>
        </a:p>
      </dgm:t>
    </dgm:pt>
    <dgm:pt modelId="{EDC890D6-CB9B-4884-B8ED-EE188B98A350}">
      <dgm:prSet custT="1"/>
      <dgm:spPr/>
      <dgm:t>
        <a:bodyPr/>
        <a:lstStyle/>
        <a:p>
          <a:r>
            <a:rPr lang="en-US" sz="1700" b="0" i="0" baseline="0" dirty="0"/>
            <a:t>What is the overall impact on the audit quality of emerging technologies? </a:t>
          </a:r>
          <a:endParaRPr lang="en-US" sz="1700" dirty="0"/>
        </a:p>
      </dgm:t>
    </dgm:pt>
    <dgm:pt modelId="{2C16FC0A-78AF-4D31-B913-845E89524DCE}" type="parTrans" cxnId="{7133B1A5-1BD3-4685-A053-4D25E4212254}">
      <dgm:prSet/>
      <dgm:spPr/>
      <dgm:t>
        <a:bodyPr/>
        <a:lstStyle/>
        <a:p>
          <a:endParaRPr lang="en-US"/>
        </a:p>
      </dgm:t>
    </dgm:pt>
    <dgm:pt modelId="{9C8DD77C-EA5D-49D7-9917-0672A6301FC5}" type="sibTrans" cxnId="{7133B1A5-1BD3-4685-A053-4D25E4212254}">
      <dgm:prSet/>
      <dgm:spPr/>
      <dgm:t>
        <a:bodyPr/>
        <a:lstStyle/>
        <a:p>
          <a:endParaRPr lang="en-US"/>
        </a:p>
      </dgm:t>
    </dgm:pt>
    <dgm:pt modelId="{8DAD4294-4998-4AEE-91B0-B769FF0BEEB1}">
      <dgm:prSet custT="1"/>
      <dgm:spPr/>
      <dgm:t>
        <a:bodyPr/>
        <a:lstStyle/>
        <a:p>
          <a:pPr>
            <a:buFont typeface="Arial" panose="020B0604020202020204" pitchFamily="34" charset="0"/>
            <a:buChar char="•"/>
          </a:pPr>
          <a:r>
            <a:rPr lang="en-US" sz="1700" b="0" i="0" baseline="0" dirty="0"/>
            <a:t>How do you perceive these new technologies enhancing the audit process? </a:t>
          </a:r>
          <a:endParaRPr lang="en-US" sz="1700" dirty="0"/>
        </a:p>
      </dgm:t>
    </dgm:pt>
    <dgm:pt modelId="{4B75CAEB-F0BF-4D4E-B92B-0C5302139DAA}" type="parTrans" cxnId="{1EA26ACB-31F4-4292-8F4E-4C0C632056E7}">
      <dgm:prSet/>
      <dgm:spPr/>
      <dgm:t>
        <a:bodyPr/>
        <a:lstStyle/>
        <a:p>
          <a:endParaRPr lang="en-US"/>
        </a:p>
      </dgm:t>
    </dgm:pt>
    <dgm:pt modelId="{68BABE69-C118-410C-97F7-57425EB0C1EC}" type="sibTrans" cxnId="{1EA26ACB-31F4-4292-8F4E-4C0C632056E7}">
      <dgm:prSet/>
      <dgm:spPr/>
      <dgm:t>
        <a:bodyPr/>
        <a:lstStyle/>
        <a:p>
          <a:endParaRPr lang="en-US"/>
        </a:p>
      </dgm:t>
    </dgm:pt>
    <dgm:pt modelId="{275FB610-CC41-4311-A0D8-A631530D30D6}">
      <dgm:prSet custT="1"/>
      <dgm:spPr/>
      <dgm:t>
        <a:bodyPr/>
        <a:lstStyle/>
        <a:p>
          <a:pPr>
            <a:buFont typeface="Arial" panose="020B0604020202020204" pitchFamily="34" charset="0"/>
            <a:buChar char="•"/>
          </a:pPr>
          <a:r>
            <a:rPr lang="en-US" sz="1700" b="0" i="0" baseline="0" dirty="0"/>
            <a:t>What are some of the potential risks to audit quality? </a:t>
          </a:r>
          <a:endParaRPr lang="en-US" sz="1700" dirty="0"/>
        </a:p>
      </dgm:t>
    </dgm:pt>
    <dgm:pt modelId="{45BE6836-6DC8-4E76-8851-03D2263EC29E}" type="parTrans" cxnId="{02079213-CD24-42A4-8569-CF8322209BE8}">
      <dgm:prSet/>
      <dgm:spPr/>
      <dgm:t>
        <a:bodyPr/>
        <a:lstStyle/>
        <a:p>
          <a:endParaRPr lang="en-US"/>
        </a:p>
      </dgm:t>
    </dgm:pt>
    <dgm:pt modelId="{CC88DA73-9611-4230-98AE-D74CCF341710}" type="sibTrans" cxnId="{02079213-CD24-42A4-8569-CF8322209BE8}">
      <dgm:prSet/>
      <dgm:spPr/>
      <dgm:t>
        <a:bodyPr/>
        <a:lstStyle/>
        <a:p>
          <a:endParaRPr lang="en-US"/>
        </a:p>
      </dgm:t>
    </dgm:pt>
    <dgm:pt modelId="{27E2445B-3877-4EC9-98E4-D3D7B7A32549}">
      <dgm:prSet custT="1"/>
      <dgm:spPr/>
      <dgm:t>
        <a:bodyPr/>
        <a:lstStyle/>
        <a:p>
          <a:r>
            <a:rPr lang="en-US" sz="1700" b="0" i="0" baseline="0" dirty="0"/>
            <a:t>What are the most critical areas that firms should focus on related to quality controls over the development and use of emerging technologies on audit engagements? </a:t>
          </a:r>
          <a:endParaRPr lang="en-US" sz="1700" dirty="0"/>
        </a:p>
      </dgm:t>
    </dgm:pt>
    <dgm:pt modelId="{4744BABF-B6D8-4B73-BEE3-834079D4EB18}" type="parTrans" cxnId="{0EBFCDDF-EE04-4F64-B436-CA72845AD013}">
      <dgm:prSet/>
      <dgm:spPr/>
      <dgm:t>
        <a:bodyPr/>
        <a:lstStyle/>
        <a:p>
          <a:endParaRPr lang="en-US"/>
        </a:p>
      </dgm:t>
    </dgm:pt>
    <dgm:pt modelId="{961D52ED-6FC3-4116-9620-C353AA682BBC}" type="sibTrans" cxnId="{0EBFCDDF-EE04-4F64-B436-CA72845AD013}">
      <dgm:prSet/>
      <dgm:spPr/>
      <dgm:t>
        <a:bodyPr/>
        <a:lstStyle/>
        <a:p>
          <a:endParaRPr lang="en-US"/>
        </a:p>
      </dgm:t>
    </dgm:pt>
    <dgm:pt modelId="{ED2173EC-F550-446B-8D43-F0E1EA9A2E6C}">
      <dgm:prSet custT="1"/>
      <dgm:spPr/>
      <dgm:t>
        <a:bodyPr/>
        <a:lstStyle/>
        <a:p>
          <a:r>
            <a:rPr lang="en-US" sz="1700" dirty="0"/>
            <a:t>How does this change inspections, if at all? </a:t>
          </a:r>
        </a:p>
      </dgm:t>
    </dgm:pt>
    <dgm:pt modelId="{5033AB6B-4421-44D0-857E-6891BB70A7E9}" type="parTrans" cxnId="{02589168-09B6-4C5D-AE6B-E2861AB74C39}">
      <dgm:prSet/>
      <dgm:spPr/>
      <dgm:t>
        <a:bodyPr/>
        <a:lstStyle/>
        <a:p>
          <a:endParaRPr lang="en-US"/>
        </a:p>
      </dgm:t>
    </dgm:pt>
    <dgm:pt modelId="{C8961268-4885-444E-A943-2F80A3F3127F}" type="sibTrans" cxnId="{02589168-09B6-4C5D-AE6B-E2861AB74C39}">
      <dgm:prSet/>
      <dgm:spPr/>
      <dgm:t>
        <a:bodyPr/>
        <a:lstStyle/>
        <a:p>
          <a:endParaRPr lang="en-US"/>
        </a:p>
      </dgm:t>
    </dgm:pt>
    <dgm:pt modelId="{19359287-35EC-462E-9FF6-277964FF726A}">
      <dgm:prSet custT="1"/>
      <dgm:spPr/>
      <dgm:t>
        <a:bodyPr/>
        <a:lstStyle/>
        <a:p>
          <a:endParaRPr lang="en-US" sz="1700" dirty="0"/>
        </a:p>
      </dgm:t>
    </dgm:pt>
    <dgm:pt modelId="{08527331-4787-439D-8BCA-6F1F62A35587}" type="parTrans" cxnId="{B7DFDBA2-EF68-4705-A006-D3B18730D200}">
      <dgm:prSet/>
      <dgm:spPr/>
      <dgm:t>
        <a:bodyPr/>
        <a:lstStyle/>
        <a:p>
          <a:endParaRPr lang="en-US"/>
        </a:p>
      </dgm:t>
    </dgm:pt>
    <dgm:pt modelId="{11EA75C2-A5ED-4B03-95F6-C281B9DF96AE}" type="sibTrans" cxnId="{B7DFDBA2-EF68-4705-A006-D3B18730D200}">
      <dgm:prSet/>
      <dgm:spPr/>
      <dgm:t>
        <a:bodyPr/>
        <a:lstStyle/>
        <a:p>
          <a:endParaRPr lang="en-US"/>
        </a:p>
      </dgm:t>
    </dgm:pt>
    <dgm:pt modelId="{0320393F-8276-453C-8A5B-1C6925BAEC2D}">
      <dgm:prSet custT="1"/>
      <dgm:spPr/>
      <dgm:t>
        <a:bodyPr/>
        <a:lstStyle/>
        <a:p>
          <a:endParaRPr lang="en-US" sz="1700" dirty="0"/>
        </a:p>
      </dgm:t>
    </dgm:pt>
    <dgm:pt modelId="{FA2BB489-F6CE-4DE1-B93E-FCF474D10689}" type="parTrans" cxnId="{A1577FC8-CBEE-4712-BAA8-F08006B8D7DD}">
      <dgm:prSet/>
      <dgm:spPr/>
      <dgm:t>
        <a:bodyPr/>
        <a:lstStyle/>
        <a:p>
          <a:endParaRPr lang="en-US"/>
        </a:p>
      </dgm:t>
    </dgm:pt>
    <dgm:pt modelId="{CBE5BF96-2CCA-4F5D-A6B3-DDBB238601A4}" type="sibTrans" cxnId="{A1577FC8-CBEE-4712-BAA8-F08006B8D7DD}">
      <dgm:prSet/>
      <dgm:spPr/>
      <dgm:t>
        <a:bodyPr/>
        <a:lstStyle/>
        <a:p>
          <a:endParaRPr lang="en-US"/>
        </a:p>
      </dgm:t>
    </dgm:pt>
    <dgm:pt modelId="{476152A7-2F04-4F68-83F7-AC344329691A}">
      <dgm:prSet custT="1"/>
      <dgm:spPr/>
      <dgm:t>
        <a:bodyPr/>
        <a:lstStyle/>
        <a:p>
          <a:endParaRPr lang="en-US" sz="1700" dirty="0"/>
        </a:p>
      </dgm:t>
    </dgm:pt>
    <dgm:pt modelId="{1F8D6D46-2805-43E3-80AB-26ED664B476C}" type="sibTrans" cxnId="{751EEEBD-8347-4817-9FF0-1AA633F529AA}">
      <dgm:prSet/>
      <dgm:spPr/>
      <dgm:t>
        <a:bodyPr/>
        <a:lstStyle/>
        <a:p>
          <a:endParaRPr lang="en-US"/>
        </a:p>
      </dgm:t>
    </dgm:pt>
    <dgm:pt modelId="{A8874C73-E6E9-431A-92C5-27B973E67665}" type="parTrans" cxnId="{751EEEBD-8347-4817-9FF0-1AA633F529AA}">
      <dgm:prSet/>
      <dgm:spPr/>
      <dgm:t>
        <a:bodyPr/>
        <a:lstStyle/>
        <a:p>
          <a:endParaRPr lang="en-US"/>
        </a:p>
      </dgm:t>
    </dgm:pt>
    <dgm:pt modelId="{C10A88DF-594C-43D2-B278-082FC857C0B3}">
      <dgm:prSet custT="1"/>
      <dgm:spPr/>
      <dgm:t>
        <a:bodyPr/>
        <a:lstStyle/>
        <a:p>
          <a:r>
            <a:rPr lang="en-US" sz="1700" b="0" i="0" baseline="0" dirty="0"/>
            <a:t>How are regulators taking a proactive role in defining the standards around a “digital audit”?  </a:t>
          </a:r>
          <a:endParaRPr lang="en-US" sz="1700" dirty="0"/>
        </a:p>
      </dgm:t>
    </dgm:pt>
    <dgm:pt modelId="{60DE41F4-73E4-4DDB-B26A-283890D9D010}" type="sibTrans" cxnId="{DBCC5693-A59F-420F-950B-AD6A58858842}">
      <dgm:prSet/>
      <dgm:spPr/>
      <dgm:t>
        <a:bodyPr/>
        <a:lstStyle/>
        <a:p>
          <a:endParaRPr lang="en-US"/>
        </a:p>
      </dgm:t>
    </dgm:pt>
    <dgm:pt modelId="{A0513E17-95EC-4C72-BEFF-E11E77FBCA0A}" type="parTrans" cxnId="{DBCC5693-A59F-420F-950B-AD6A58858842}">
      <dgm:prSet/>
      <dgm:spPr/>
      <dgm:t>
        <a:bodyPr/>
        <a:lstStyle/>
        <a:p>
          <a:endParaRPr lang="en-US"/>
        </a:p>
      </dgm:t>
    </dgm:pt>
    <dgm:pt modelId="{2F5135B7-E9E0-47DC-8DA6-4E6F959F998F}" type="pres">
      <dgm:prSet presAssocID="{1D51303C-C406-4C16-AA24-21CDF20B6E82}" presName="linear" presStyleCnt="0">
        <dgm:presLayoutVars>
          <dgm:animLvl val="lvl"/>
          <dgm:resizeHandles val="exact"/>
        </dgm:presLayoutVars>
      </dgm:prSet>
      <dgm:spPr/>
    </dgm:pt>
    <dgm:pt modelId="{CA970E9C-5D46-4C84-A9A9-7B0479B84119}" type="pres">
      <dgm:prSet presAssocID="{B79020D7-C248-4D25-978D-500BCB9A9331}" presName="parentText" presStyleLbl="node1" presStyleIdx="0" presStyleCnt="1" custScaleY="62593">
        <dgm:presLayoutVars>
          <dgm:chMax val="0"/>
          <dgm:bulletEnabled val="1"/>
        </dgm:presLayoutVars>
      </dgm:prSet>
      <dgm:spPr>
        <a:xfrm>
          <a:off x="0" y="263503"/>
          <a:ext cx="4810247" cy="449280"/>
        </a:xfrm>
        <a:prstGeom prst="roundRect">
          <a:avLst/>
        </a:prstGeom>
      </dgm:spPr>
    </dgm:pt>
    <dgm:pt modelId="{A1AAEC65-DADE-4714-9EFB-1C39DDDDBCFD}" type="pres">
      <dgm:prSet presAssocID="{B79020D7-C248-4D25-978D-500BCB9A9331}" presName="childText" presStyleLbl="revTx" presStyleIdx="0" presStyleCnt="1">
        <dgm:presLayoutVars>
          <dgm:bulletEnabled val="1"/>
        </dgm:presLayoutVars>
      </dgm:prSet>
      <dgm:spPr/>
    </dgm:pt>
  </dgm:ptLst>
  <dgm:cxnLst>
    <dgm:cxn modelId="{265F0B03-5A29-460D-9016-F1965D086428}" srcId="{1D51303C-C406-4C16-AA24-21CDF20B6E82}" destId="{B79020D7-C248-4D25-978D-500BCB9A9331}" srcOrd="0" destOrd="0" parTransId="{F00ED5BF-34BD-49A9-B25B-C245EB1D8EE0}" sibTransId="{6675E3CB-224D-487F-AA97-B08BC1D7068C}"/>
    <dgm:cxn modelId="{8C709707-DC53-4F31-B8C6-55CBC7C1C99A}" type="presOf" srcId="{8DAD4294-4998-4AEE-91B0-B769FF0BEEB1}" destId="{A1AAEC65-DADE-4714-9EFB-1C39DDDDBCFD}" srcOrd="0" destOrd="1" presId="urn:microsoft.com/office/officeart/2005/8/layout/vList2"/>
    <dgm:cxn modelId="{D836CD09-453B-4D83-B09D-435D4A9F2B48}" type="presOf" srcId="{B79020D7-C248-4D25-978D-500BCB9A9331}" destId="{CA970E9C-5D46-4C84-A9A9-7B0479B84119}" srcOrd="0" destOrd="0" presId="urn:microsoft.com/office/officeart/2005/8/layout/vList2"/>
    <dgm:cxn modelId="{02079213-CD24-42A4-8569-CF8322209BE8}" srcId="{EDC890D6-CB9B-4884-B8ED-EE188B98A350}" destId="{275FB610-CC41-4311-A0D8-A631530D30D6}" srcOrd="1" destOrd="0" parTransId="{45BE6836-6DC8-4E76-8851-03D2263EC29E}" sibTransId="{CC88DA73-9611-4230-98AE-D74CCF341710}"/>
    <dgm:cxn modelId="{21A7951A-21A6-4414-931F-D4514B00587A}" type="presOf" srcId="{19359287-35EC-462E-9FF6-277964FF726A}" destId="{A1AAEC65-DADE-4714-9EFB-1C39DDDDBCFD}" srcOrd="0" destOrd="3" presId="urn:microsoft.com/office/officeart/2005/8/layout/vList2"/>
    <dgm:cxn modelId="{DCC56D41-9AA0-4C56-B4D5-2CC673E8D396}" type="presOf" srcId="{476152A7-2F04-4F68-83F7-AC344329691A}" destId="{A1AAEC65-DADE-4714-9EFB-1C39DDDDBCFD}" srcOrd="0" destOrd="5" presId="urn:microsoft.com/office/officeart/2005/8/layout/vList2"/>
    <dgm:cxn modelId="{02589168-09B6-4C5D-AE6B-E2861AB74C39}" srcId="{B79020D7-C248-4D25-978D-500BCB9A9331}" destId="{ED2173EC-F550-446B-8D43-F0E1EA9A2E6C}" srcOrd="5" destOrd="0" parTransId="{5033AB6B-4421-44D0-857E-6891BB70A7E9}" sibTransId="{C8961268-4885-444E-A943-2F80A3F3127F}"/>
    <dgm:cxn modelId="{239C086A-5A5E-4AD3-BA91-0C4BCB93A46B}" type="presOf" srcId="{EDC890D6-CB9B-4884-B8ED-EE188B98A350}" destId="{A1AAEC65-DADE-4714-9EFB-1C39DDDDBCFD}" srcOrd="0" destOrd="0" presId="urn:microsoft.com/office/officeart/2005/8/layout/vList2"/>
    <dgm:cxn modelId="{ECA0AD76-95A7-4E44-B94A-4076310BD852}" type="presOf" srcId="{0320393F-8276-453C-8A5B-1C6925BAEC2D}" destId="{A1AAEC65-DADE-4714-9EFB-1C39DDDDBCFD}" srcOrd="0" destOrd="7" presId="urn:microsoft.com/office/officeart/2005/8/layout/vList2"/>
    <dgm:cxn modelId="{DBCC5693-A59F-420F-950B-AD6A58858842}" srcId="{B79020D7-C248-4D25-978D-500BCB9A9331}" destId="{C10A88DF-594C-43D2-B278-082FC857C0B3}" srcOrd="3" destOrd="0" parTransId="{A0513E17-95EC-4C72-BEFF-E11E77FBCA0A}" sibTransId="{60DE41F4-73E4-4DDB-B26A-283890D9D010}"/>
    <dgm:cxn modelId="{233AEDA0-649C-457C-861D-B37D4F3AAB7D}" type="presOf" srcId="{275FB610-CC41-4311-A0D8-A631530D30D6}" destId="{A1AAEC65-DADE-4714-9EFB-1C39DDDDBCFD}" srcOrd="0" destOrd="2" presId="urn:microsoft.com/office/officeart/2005/8/layout/vList2"/>
    <dgm:cxn modelId="{793B90A1-7C07-4AC1-949B-959568D2A9FC}" type="presOf" srcId="{27E2445B-3877-4EC9-98E4-D3D7B7A32549}" destId="{A1AAEC65-DADE-4714-9EFB-1C39DDDDBCFD}" srcOrd="0" destOrd="4" presId="urn:microsoft.com/office/officeart/2005/8/layout/vList2"/>
    <dgm:cxn modelId="{B7DFDBA2-EF68-4705-A006-D3B18730D200}" srcId="{EDC890D6-CB9B-4884-B8ED-EE188B98A350}" destId="{19359287-35EC-462E-9FF6-277964FF726A}" srcOrd="2" destOrd="0" parTransId="{08527331-4787-439D-8BCA-6F1F62A35587}" sibTransId="{11EA75C2-A5ED-4B03-95F6-C281B9DF96AE}"/>
    <dgm:cxn modelId="{7133B1A5-1BD3-4685-A053-4D25E4212254}" srcId="{B79020D7-C248-4D25-978D-500BCB9A9331}" destId="{EDC890D6-CB9B-4884-B8ED-EE188B98A350}" srcOrd="0" destOrd="0" parTransId="{2C16FC0A-78AF-4D31-B913-845E89524DCE}" sibTransId="{9C8DD77C-EA5D-49D7-9917-0672A6301FC5}"/>
    <dgm:cxn modelId="{9C4405B2-1CAD-41FA-9E27-E17F52E28268}" type="presOf" srcId="{ED2173EC-F550-446B-8D43-F0E1EA9A2E6C}" destId="{A1AAEC65-DADE-4714-9EFB-1C39DDDDBCFD}" srcOrd="0" destOrd="8" presId="urn:microsoft.com/office/officeart/2005/8/layout/vList2"/>
    <dgm:cxn modelId="{751EEEBD-8347-4817-9FF0-1AA633F529AA}" srcId="{B79020D7-C248-4D25-978D-500BCB9A9331}" destId="{476152A7-2F04-4F68-83F7-AC344329691A}" srcOrd="2" destOrd="0" parTransId="{A8874C73-E6E9-431A-92C5-27B973E67665}" sibTransId="{1F8D6D46-2805-43E3-80AB-26ED664B476C}"/>
    <dgm:cxn modelId="{88DF5FC2-2531-43D1-9309-9B5C7188B0EB}" type="presOf" srcId="{C10A88DF-594C-43D2-B278-082FC857C0B3}" destId="{A1AAEC65-DADE-4714-9EFB-1C39DDDDBCFD}" srcOrd="0" destOrd="6" presId="urn:microsoft.com/office/officeart/2005/8/layout/vList2"/>
    <dgm:cxn modelId="{A1577FC8-CBEE-4712-BAA8-F08006B8D7DD}" srcId="{B79020D7-C248-4D25-978D-500BCB9A9331}" destId="{0320393F-8276-453C-8A5B-1C6925BAEC2D}" srcOrd="4" destOrd="0" parTransId="{FA2BB489-F6CE-4DE1-B93E-FCF474D10689}" sibTransId="{CBE5BF96-2CCA-4F5D-A6B3-DDBB238601A4}"/>
    <dgm:cxn modelId="{3715A8CA-2A61-4261-AE46-6DED2E5159FD}" type="presOf" srcId="{1D51303C-C406-4C16-AA24-21CDF20B6E82}" destId="{2F5135B7-E9E0-47DC-8DA6-4E6F959F998F}" srcOrd="0" destOrd="0" presId="urn:microsoft.com/office/officeart/2005/8/layout/vList2"/>
    <dgm:cxn modelId="{1EA26ACB-31F4-4292-8F4E-4C0C632056E7}" srcId="{EDC890D6-CB9B-4884-B8ED-EE188B98A350}" destId="{8DAD4294-4998-4AEE-91B0-B769FF0BEEB1}" srcOrd="0" destOrd="0" parTransId="{4B75CAEB-F0BF-4D4E-B92B-0C5302139DAA}" sibTransId="{68BABE69-C118-410C-97F7-57425EB0C1EC}"/>
    <dgm:cxn modelId="{0EBFCDDF-EE04-4F64-B436-CA72845AD013}" srcId="{B79020D7-C248-4D25-978D-500BCB9A9331}" destId="{27E2445B-3877-4EC9-98E4-D3D7B7A32549}" srcOrd="1" destOrd="0" parTransId="{4744BABF-B6D8-4B73-BEE3-834079D4EB18}" sibTransId="{961D52ED-6FC3-4116-9620-C353AA682BBC}"/>
    <dgm:cxn modelId="{F4C57171-2B77-4D56-BFEF-1B33EDA0E206}" type="presParOf" srcId="{2F5135B7-E9E0-47DC-8DA6-4E6F959F998F}" destId="{CA970E9C-5D46-4C84-A9A9-7B0479B84119}" srcOrd="0" destOrd="0" presId="urn:microsoft.com/office/officeart/2005/8/layout/vList2"/>
    <dgm:cxn modelId="{7BE094DD-EDBE-4D49-8AE6-2043E64951CA}" type="presParOf" srcId="{2F5135B7-E9E0-47DC-8DA6-4E6F959F998F}" destId="{A1AAEC65-DADE-4714-9EFB-1C39DDDDBCFD}"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F188EC-179D-4473-8D38-48A3E5535C71}">
      <dsp:nvSpPr>
        <dsp:cNvPr id="0" name=""/>
        <dsp:cNvSpPr/>
      </dsp:nvSpPr>
      <dsp:spPr>
        <a:xfrm>
          <a:off x="0" y="519131"/>
          <a:ext cx="8229600" cy="4150016"/>
        </a:xfrm>
        <a:prstGeom prst="rect">
          <a:avLst/>
        </a:prstGeom>
        <a:solidFill>
          <a:schemeClr val="lt1">
            <a:alpha val="90000"/>
            <a:hueOff val="0"/>
            <a:satOff val="0"/>
            <a:lumOff val="0"/>
            <a:alphaOff val="0"/>
          </a:schemeClr>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333248" rIns="638708" bIns="113792" numCol="1" spcCol="1270" anchor="t" anchorCtr="0">
          <a:noAutofit/>
        </a:bodyPr>
        <a:lstStyle/>
        <a:p>
          <a:pPr marL="171450" lvl="1" indent="-171450" algn="l" defTabSz="711200">
            <a:lnSpc>
              <a:spcPct val="90000"/>
            </a:lnSpc>
            <a:spcBef>
              <a:spcPct val="0"/>
            </a:spcBef>
            <a:spcAft>
              <a:spcPct val="15000"/>
            </a:spcAft>
            <a:buFont typeface="Arial" panose="020B0604020202020204" pitchFamily="34" charset="0"/>
            <a:buChar char="•"/>
          </a:pPr>
          <a:r>
            <a:rPr lang="en-US" sz="1600" kern="1200" dirty="0"/>
            <a:t>Regional factors play a significant role in the adoption of technology by audit firms (e.g., government influence, competition of audit firms within the region, regional regulations, and advancement of technology).</a:t>
          </a:r>
        </a:p>
        <a:p>
          <a:pPr marL="171450" lvl="1" indent="-171450" algn="l" defTabSz="711200">
            <a:lnSpc>
              <a:spcPct val="90000"/>
            </a:lnSpc>
            <a:spcBef>
              <a:spcPct val="0"/>
            </a:spcBef>
            <a:spcAft>
              <a:spcPct val="15000"/>
            </a:spcAft>
            <a:buChar char="•"/>
          </a:pPr>
          <a:r>
            <a:rPr lang="en-US" sz="1600" kern="1200" dirty="0"/>
            <a:t>Stakeholder views (e.g., peer reviewers, regulators) influence auditors' willingness to adopt the technology.</a:t>
          </a:r>
        </a:p>
        <a:p>
          <a:pPr marL="171450" lvl="1" indent="-171450" algn="l" defTabSz="711200">
            <a:lnSpc>
              <a:spcPct val="90000"/>
            </a:lnSpc>
            <a:spcBef>
              <a:spcPct val="0"/>
            </a:spcBef>
            <a:spcAft>
              <a:spcPct val="15000"/>
            </a:spcAft>
            <a:buChar char="•"/>
          </a:pPr>
          <a:r>
            <a:rPr lang="en-US" sz="1600" kern="1200" dirty="0"/>
            <a:t>Client expectations and preference for data access positively affect the auditor's actual use of technologies</a:t>
          </a:r>
        </a:p>
        <a:p>
          <a:pPr marL="171450" lvl="1" indent="-171450" algn="l" defTabSz="711200">
            <a:lnSpc>
              <a:spcPct val="90000"/>
            </a:lnSpc>
            <a:spcBef>
              <a:spcPct val="0"/>
            </a:spcBef>
            <a:spcAft>
              <a:spcPct val="15000"/>
            </a:spcAft>
            <a:buChar char="•"/>
          </a:pPr>
          <a:r>
            <a:rPr lang="en-US" sz="1600" kern="1200" dirty="0"/>
            <a:t>Leveraging technology to evaluate nonfinancial information narrows the expectations gap because auditors and other stakeholders support the use of technology.</a:t>
          </a:r>
        </a:p>
        <a:p>
          <a:pPr marL="171450" lvl="1" indent="-171450" algn="l" defTabSz="711200">
            <a:lnSpc>
              <a:spcPct val="90000"/>
            </a:lnSpc>
            <a:spcBef>
              <a:spcPct val="0"/>
            </a:spcBef>
            <a:spcAft>
              <a:spcPct val="15000"/>
            </a:spcAft>
            <a:buChar char="•"/>
          </a:pPr>
          <a:r>
            <a:rPr lang="en-US" sz="1600" kern="1200" dirty="0"/>
            <a:t>Adoption of RPA and drone technologies in the firms suggest a material increase in audit efficiency and effectiveness postadoption</a:t>
          </a:r>
        </a:p>
      </dsp:txBody>
      <dsp:txXfrm>
        <a:off x="0" y="519131"/>
        <a:ext cx="8229600" cy="4150016"/>
      </dsp:txXfrm>
    </dsp:sp>
    <dsp:sp modelId="{F1477061-152E-4302-8EEA-B6E6AF9116AA}">
      <dsp:nvSpPr>
        <dsp:cNvPr id="0" name=""/>
        <dsp:cNvSpPr/>
      </dsp:nvSpPr>
      <dsp:spPr>
        <a:xfrm>
          <a:off x="0" y="0"/>
          <a:ext cx="5760720" cy="701626"/>
        </a:xfrm>
        <a:prstGeom prst="roundRect">
          <a:avLst/>
        </a:prstGeom>
        <a:solidFill>
          <a:schemeClr val="bg1"/>
        </a:solidFill>
        <a:ln w="15875"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889000">
            <a:lnSpc>
              <a:spcPct val="90000"/>
            </a:lnSpc>
            <a:spcBef>
              <a:spcPct val="0"/>
            </a:spcBef>
            <a:spcAft>
              <a:spcPct val="35000"/>
            </a:spcAft>
            <a:buNone/>
          </a:pPr>
          <a:r>
            <a:rPr lang="en-US" sz="2000" b="1" i="1" kern="1200" dirty="0">
              <a:solidFill>
                <a:srgbClr val="FF0000"/>
              </a:solidFill>
              <a:latin typeface="Calibri" panose="020F0502020204030204"/>
              <a:ea typeface="+mn-ea"/>
              <a:cs typeface="+mn-cs"/>
            </a:rPr>
            <a:t>Environmental Factors</a:t>
          </a:r>
          <a:endParaRPr lang="en-US" sz="2000" b="1" i="1" kern="1200" dirty="0">
            <a:solidFill>
              <a:srgbClr val="FF0000"/>
            </a:solidFill>
          </a:endParaRPr>
        </a:p>
      </dsp:txBody>
      <dsp:txXfrm>
        <a:off x="34251" y="34251"/>
        <a:ext cx="5692218" cy="6331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06533A-61E2-45A7-9E78-E13F2FFF6EC5}">
      <dsp:nvSpPr>
        <dsp:cNvPr id="0" name=""/>
        <dsp:cNvSpPr/>
      </dsp:nvSpPr>
      <dsp:spPr>
        <a:xfrm>
          <a:off x="0" y="2072"/>
          <a:ext cx="8229600" cy="472067"/>
        </a:xfrm>
        <a:prstGeom prst="roundRect">
          <a:avLst/>
        </a:prstGeom>
        <a:solidFill>
          <a:schemeClr val="bg1"/>
        </a:solidFill>
        <a:ln w="15875" cap="flat" cmpd="sng" algn="ctr">
          <a:solidFill>
            <a:prstClr val="white">
              <a:hueOff val="0"/>
              <a:satOff val="0"/>
              <a:lumOff val="0"/>
              <a:alphaOff val="0"/>
            </a:prst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889000">
            <a:lnSpc>
              <a:spcPct val="90000"/>
            </a:lnSpc>
            <a:spcBef>
              <a:spcPct val="0"/>
            </a:spcBef>
            <a:spcAft>
              <a:spcPct val="35000"/>
            </a:spcAft>
            <a:buNone/>
          </a:pPr>
          <a:r>
            <a:rPr lang="en-US" sz="2000" b="1" i="1" kern="1200" dirty="0">
              <a:solidFill>
                <a:srgbClr val="FF0000"/>
              </a:solidFill>
              <a:latin typeface="Calibri" panose="020F0502020204030204"/>
              <a:ea typeface="+mn-ea"/>
              <a:cs typeface="+mn-cs"/>
            </a:rPr>
            <a:t>Environmental</a:t>
          </a:r>
          <a:r>
            <a:rPr lang="en-US" sz="1700" b="1" i="1" kern="1200" dirty="0">
              <a:solidFill>
                <a:srgbClr val="FF0000"/>
              </a:solidFill>
            </a:rPr>
            <a:t> Factors</a:t>
          </a:r>
          <a:endParaRPr lang="en-US" sz="1700" kern="1200" dirty="0">
            <a:solidFill>
              <a:srgbClr val="FF0000"/>
            </a:solidFill>
          </a:endParaRPr>
        </a:p>
      </dsp:txBody>
      <dsp:txXfrm>
        <a:off x="23044" y="25116"/>
        <a:ext cx="8183512" cy="425979"/>
      </dsp:txXfrm>
    </dsp:sp>
    <dsp:sp modelId="{27507479-561E-44BE-8C71-AE449430AC70}">
      <dsp:nvSpPr>
        <dsp:cNvPr id="0" name=""/>
        <dsp:cNvSpPr/>
      </dsp:nvSpPr>
      <dsp:spPr>
        <a:xfrm>
          <a:off x="0" y="474140"/>
          <a:ext cx="8229600" cy="4246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1590" rIns="120904" bIns="21590" numCol="1" spcCol="1270" anchor="t" anchorCtr="0">
          <a:noAutofit/>
        </a:bodyPr>
        <a:lstStyle/>
        <a:p>
          <a:pPr marL="171450" lvl="1" indent="-171450" algn="l" defTabSz="755650">
            <a:lnSpc>
              <a:spcPct val="90000"/>
            </a:lnSpc>
            <a:spcBef>
              <a:spcPct val="0"/>
            </a:spcBef>
            <a:spcAft>
              <a:spcPct val="20000"/>
            </a:spcAft>
            <a:buChar char="•"/>
          </a:pPr>
          <a:r>
            <a:rPr lang="en-US" sz="1700" kern="1200"/>
            <a:t>Two-tier audit quality?</a:t>
          </a:r>
        </a:p>
        <a:p>
          <a:pPr marL="342900" lvl="2" indent="-171450" algn="l" defTabSz="755650">
            <a:lnSpc>
              <a:spcPct val="90000"/>
            </a:lnSpc>
            <a:spcBef>
              <a:spcPct val="0"/>
            </a:spcBef>
            <a:spcAft>
              <a:spcPct val="20000"/>
            </a:spcAft>
            <a:buChar char="•"/>
          </a:pPr>
          <a:r>
            <a:rPr lang="en-US" sz="1700" kern="1200"/>
            <a:t>Not much research on smaller firms</a:t>
          </a:r>
        </a:p>
        <a:p>
          <a:pPr marL="342900" lvl="2" indent="-171450" algn="l" defTabSz="755650">
            <a:lnSpc>
              <a:spcPct val="90000"/>
            </a:lnSpc>
            <a:spcBef>
              <a:spcPct val="0"/>
            </a:spcBef>
            <a:spcAft>
              <a:spcPct val="20000"/>
            </a:spcAft>
            <a:buChar char="•"/>
          </a:pPr>
          <a:r>
            <a:rPr lang="en-US" sz="1700" kern="1200" dirty="0"/>
            <a:t>The potential disparity in emerging technologies and the phase of digital transformation across accounting firms. </a:t>
          </a:r>
        </a:p>
        <a:p>
          <a:pPr marL="342900" lvl="2" indent="-171450" algn="l" defTabSz="755650">
            <a:lnSpc>
              <a:spcPct val="90000"/>
            </a:lnSpc>
            <a:spcBef>
              <a:spcPct val="0"/>
            </a:spcBef>
            <a:spcAft>
              <a:spcPct val="20000"/>
            </a:spcAft>
            <a:buChar char="•"/>
          </a:pPr>
          <a:r>
            <a:rPr lang="en-US" sz="1700" kern="1200" dirty="0"/>
            <a:t>Larger firms have innovation leaders, while smaller firms may be more likely to use off‐the‐shelf tools, placing them at a disadvantage in competing for clients and human capital.</a:t>
          </a:r>
        </a:p>
        <a:p>
          <a:pPr marL="171450" lvl="1" indent="-171450" algn="l" defTabSz="755650">
            <a:lnSpc>
              <a:spcPct val="90000"/>
            </a:lnSpc>
            <a:spcBef>
              <a:spcPct val="0"/>
            </a:spcBef>
            <a:spcAft>
              <a:spcPct val="20000"/>
            </a:spcAft>
            <a:buChar char="•"/>
          </a:pPr>
          <a:r>
            <a:rPr lang="en-US" sz="1700" kern="1200" dirty="0"/>
            <a:t>Is the expectation gap between auditors and stakeholders is mitigated or exacerbated when auditors use advanced data analytics?</a:t>
          </a:r>
        </a:p>
        <a:p>
          <a:pPr marL="171450" lvl="1" indent="-171450" algn="l" defTabSz="755650">
            <a:lnSpc>
              <a:spcPct val="90000"/>
            </a:lnSpc>
            <a:spcBef>
              <a:spcPct val="0"/>
            </a:spcBef>
            <a:spcAft>
              <a:spcPct val="20000"/>
            </a:spcAft>
            <a:buChar char="•"/>
          </a:pPr>
          <a:r>
            <a:rPr lang="en-US" sz="1700" kern="1200" dirty="0"/>
            <a:t>Cryptocurrencies and emerging technology such as blockchain introduce novel, technically sophisticated, and risky propositions that auditors may be unequipped to handle. What are the core competencies needed to provide assurance to clients holding cryptocurrencies?</a:t>
          </a:r>
        </a:p>
        <a:p>
          <a:pPr marL="171450" lvl="1" indent="-171450" algn="l" defTabSz="755650">
            <a:lnSpc>
              <a:spcPct val="90000"/>
            </a:lnSpc>
            <a:spcBef>
              <a:spcPct val="0"/>
            </a:spcBef>
            <a:spcAft>
              <a:spcPct val="20000"/>
            </a:spcAft>
            <a:buChar char="•"/>
          </a:pPr>
          <a:r>
            <a:rPr lang="en-US" sz="1700" kern="1200" dirty="0"/>
            <a:t>How prepared were firms to adapt to virtual work environments? Are there differences in audit quality provided during the pandemic across firm sizes? </a:t>
          </a:r>
        </a:p>
      </dsp:txBody>
      <dsp:txXfrm>
        <a:off x="0" y="474140"/>
        <a:ext cx="8229600" cy="42466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F188EC-179D-4473-8D38-48A3E5535C71}">
      <dsp:nvSpPr>
        <dsp:cNvPr id="0" name=""/>
        <dsp:cNvSpPr/>
      </dsp:nvSpPr>
      <dsp:spPr>
        <a:xfrm>
          <a:off x="0" y="0"/>
          <a:ext cx="8229600" cy="3836700"/>
        </a:xfrm>
        <a:prstGeom prst="rect">
          <a:avLst/>
        </a:prstGeom>
        <a:solidFill>
          <a:schemeClr val="lt1">
            <a:alpha val="90000"/>
            <a:hueOff val="0"/>
            <a:satOff val="0"/>
            <a:lumOff val="0"/>
            <a:alphaOff val="0"/>
          </a:schemeClr>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604012" rIns="638708"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dirty="0"/>
            <a:t>Overall, prior research insufficiently addresses how data analytic tools impact auditor judgment and decision‐making</a:t>
          </a:r>
        </a:p>
        <a:p>
          <a:pPr marL="171450" lvl="1" indent="-171450" algn="l" defTabSz="755650">
            <a:lnSpc>
              <a:spcPct val="90000"/>
            </a:lnSpc>
            <a:spcBef>
              <a:spcPct val="0"/>
            </a:spcBef>
            <a:spcAft>
              <a:spcPct val="15000"/>
            </a:spcAft>
            <a:buChar char="•"/>
          </a:pPr>
          <a:r>
            <a:rPr lang="en-US" sz="1700" kern="1200"/>
            <a:t>Experimental results suggest:</a:t>
          </a:r>
        </a:p>
        <a:p>
          <a:pPr marL="342900" lvl="2" indent="-171450" algn="l" defTabSz="755650">
            <a:lnSpc>
              <a:spcPct val="90000"/>
            </a:lnSpc>
            <a:spcBef>
              <a:spcPct val="0"/>
            </a:spcBef>
            <a:spcAft>
              <a:spcPct val="15000"/>
            </a:spcAft>
            <a:buChar char="•"/>
          </a:pPr>
          <a:r>
            <a:rPr lang="en-US" sz="1700" kern="1200"/>
            <a:t>Inspection risk is negatively associated with reliance on ADAs</a:t>
          </a:r>
        </a:p>
        <a:p>
          <a:pPr marL="342900" lvl="2" indent="-171450" algn="l" defTabSz="755650">
            <a:lnSpc>
              <a:spcPct val="90000"/>
            </a:lnSpc>
            <a:spcBef>
              <a:spcPct val="0"/>
            </a:spcBef>
            <a:spcAft>
              <a:spcPct val="15000"/>
            </a:spcAft>
            <a:buChar char="•"/>
          </a:pPr>
          <a:r>
            <a:rPr lang="en-US" sz="1700" kern="1200" dirty="0"/>
            <a:t>external reviewers perceive data analytic tools as lower quality than traditional audit procedures because they perceive that automating such tools requires less effort</a:t>
          </a:r>
        </a:p>
        <a:p>
          <a:pPr marL="342900" lvl="2" indent="-171450" algn="l" defTabSz="755650">
            <a:lnSpc>
              <a:spcPct val="90000"/>
            </a:lnSpc>
            <a:spcBef>
              <a:spcPct val="0"/>
            </a:spcBef>
            <a:spcAft>
              <a:spcPct val="15000"/>
            </a:spcAft>
            <a:buChar char="•"/>
          </a:pPr>
          <a:r>
            <a:rPr lang="en-US" sz="1700" kern="1200" dirty="0"/>
            <a:t>Auditors will be more likely to discount computer‐generated advice or evidence more heavily than human advice or evidence</a:t>
          </a:r>
        </a:p>
        <a:p>
          <a:pPr marL="171450" lvl="1" indent="-171450" algn="l" defTabSz="755650">
            <a:lnSpc>
              <a:spcPct val="90000"/>
            </a:lnSpc>
            <a:spcBef>
              <a:spcPct val="0"/>
            </a:spcBef>
            <a:spcAft>
              <a:spcPct val="15000"/>
            </a:spcAft>
            <a:buChar char="•"/>
          </a:pPr>
          <a:r>
            <a:rPr lang="en-US" sz="1700" kern="1200" dirty="0"/>
            <a:t>Data analytics were not contemplated in the education curriculums of many of today’s auditors</a:t>
          </a:r>
        </a:p>
        <a:p>
          <a:pPr marL="171450" lvl="1" indent="-171450" algn="l" defTabSz="755650">
            <a:lnSpc>
              <a:spcPct val="90000"/>
            </a:lnSpc>
            <a:spcBef>
              <a:spcPct val="0"/>
            </a:spcBef>
            <a:spcAft>
              <a:spcPct val="15000"/>
            </a:spcAft>
            <a:buChar char="•"/>
          </a:pPr>
          <a:r>
            <a:rPr lang="en-US" sz="1700" kern="1200" dirty="0"/>
            <a:t>Need for training and development</a:t>
          </a:r>
        </a:p>
      </dsp:txBody>
      <dsp:txXfrm>
        <a:off x="0" y="0"/>
        <a:ext cx="8229600" cy="3836700"/>
      </dsp:txXfrm>
    </dsp:sp>
    <dsp:sp modelId="{F1477061-152E-4302-8EEA-B6E6AF9116AA}">
      <dsp:nvSpPr>
        <dsp:cNvPr id="0" name=""/>
        <dsp:cNvSpPr/>
      </dsp:nvSpPr>
      <dsp:spPr>
        <a:xfrm>
          <a:off x="400847" y="0"/>
          <a:ext cx="5760720" cy="402408"/>
        </a:xfrm>
        <a:prstGeom prst="roundRect">
          <a:avLst/>
        </a:prstGeom>
        <a:solidFill>
          <a:schemeClr val="bg1"/>
        </a:solidFill>
        <a:ln w="15875" cap="flat" cmpd="sng" algn="ctr">
          <a:solidFill>
            <a:prstClr val="white">
              <a:hueOff val="0"/>
              <a:satOff val="0"/>
              <a:lumOff val="0"/>
              <a:alphaOff val="0"/>
            </a:prst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889000">
            <a:lnSpc>
              <a:spcPct val="90000"/>
            </a:lnSpc>
            <a:spcBef>
              <a:spcPct val="0"/>
            </a:spcBef>
            <a:spcAft>
              <a:spcPct val="35000"/>
            </a:spcAft>
            <a:buNone/>
          </a:pPr>
          <a:r>
            <a:rPr lang="en-US" sz="2000" b="1" i="1" kern="1200" dirty="0">
              <a:solidFill>
                <a:srgbClr val="FF0000"/>
              </a:solidFill>
              <a:latin typeface="Calibri" panose="020F0502020204030204"/>
              <a:ea typeface="+mn-ea"/>
              <a:cs typeface="+mn-cs"/>
            </a:rPr>
            <a:t>Person-specific factors</a:t>
          </a:r>
        </a:p>
      </dsp:txBody>
      <dsp:txXfrm>
        <a:off x="420491" y="19644"/>
        <a:ext cx="5721432" cy="3631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06533A-61E2-45A7-9E78-E13F2FFF6EC5}">
      <dsp:nvSpPr>
        <dsp:cNvPr id="0" name=""/>
        <dsp:cNvSpPr/>
      </dsp:nvSpPr>
      <dsp:spPr>
        <a:xfrm>
          <a:off x="0" y="0"/>
          <a:ext cx="8229600" cy="513762"/>
        </a:xfrm>
        <a:prstGeom prst="roundRect">
          <a:avLst/>
        </a:prstGeom>
        <a:solidFill>
          <a:schemeClr val="bg1"/>
        </a:solidFill>
        <a:ln w="15875" cap="flat" cmpd="sng" algn="ctr">
          <a:solidFill>
            <a:prstClr val="white">
              <a:hueOff val="0"/>
              <a:satOff val="0"/>
              <a:lumOff val="0"/>
              <a:alphaOff val="0"/>
            </a:prst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889000">
            <a:lnSpc>
              <a:spcPct val="90000"/>
            </a:lnSpc>
            <a:spcBef>
              <a:spcPct val="0"/>
            </a:spcBef>
            <a:spcAft>
              <a:spcPct val="35000"/>
            </a:spcAft>
            <a:buNone/>
          </a:pPr>
          <a:r>
            <a:rPr lang="en-US" sz="2000" b="1" i="1" kern="1200" dirty="0">
              <a:solidFill>
                <a:srgbClr val="FF0000"/>
              </a:solidFill>
              <a:latin typeface="Calibri" panose="020F0502020204030204"/>
              <a:ea typeface="+mn-ea"/>
              <a:cs typeface="+mn-cs"/>
            </a:rPr>
            <a:t>Person-specific Factors</a:t>
          </a:r>
        </a:p>
      </dsp:txBody>
      <dsp:txXfrm>
        <a:off x="25080" y="25080"/>
        <a:ext cx="8179440" cy="463602"/>
      </dsp:txXfrm>
    </dsp:sp>
    <dsp:sp modelId="{27507479-561E-44BE-8C71-AE449430AC70}">
      <dsp:nvSpPr>
        <dsp:cNvPr id="0" name=""/>
        <dsp:cNvSpPr/>
      </dsp:nvSpPr>
      <dsp:spPr>
        <a:xfrm>
          <a:off x="0" y="755401"/>
          <a:ext cx="8229600" cy="2825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1590" rIns="120904" bIns="21590" numCol="1" spcCol="1270" anchor="t" anchorCtr="0">
          <a:noAutofit/>
        </a:bodyPr>
        <a:lstStyle/>
        <a:p>
          <a:pPr marL="171450" lvl="1" indent="-171450" algn="l" defTabSz="755650">
            <a:lnSpc>
              <a:spcPct val="90000"/>
            </a:lnSpc>
            <a:spcBef>
              <a:spcPct val="0"/>
            </a:spcBef>
            <a:spcAft>
              <a:spcPct val="20000"/>
            </a:spcAft>
            <a:buChar char="•"/>
          </a:pPr>
          <a:r>
            <a:rPr lang="en-US" sz="1700" kern="1200" dirty="0"/>
            <a:t>Few studies have examined the impact of more complex systems on auditor judgment when performing a more complex task. </a:t>
          </a:r>
          <a:r>
            <a:rPr lang="en-US" sz="1700" i="1" kern="1200" dirty="0"/>
            <a:t>Under what circumstances are auditors more likely to make appropriate judgments in these situations?</a:t>
          </a:r>
        </a:p>
        <a:p>
          <a:pPr marL="171450" lvl="1" indent="-171450" algn="l" defTabSz="755650">
            <a:lnSpc>
              <a:spcPct val="90000"/>
            </a:lnSpc>
            <a:spcBef>
              <a:spcPct val="0"/>
            </a:spcBef>
            <a:spcAft>
              <a:spcPct val="20000"/>
            </a:spcAft>
            <a:buChar char="•"/>
          </a:pPr>
          <a:r>
            <a:rPr lang="en-US" sz="1700" kern="1200" dirty="0"/>
            <a:t>What training and processing interventions can be employed to effectively mitigate cognitive limitations such as information overload when auditors are exposed to Big Data incorporated with data analytics?</a:t>
          </a:r>
        </a:p>
        <a:p>
          <a:pPr marL="171450" lvl="1" indent="-171450" algn="l" defTabSz="755650">
            <a:lnSpc>
              <a:spcPct val="90000"/>
            </a:lnSpc>
            <a:spcBef>
              <a:spcPct val="0"/>
            </a:spcBef>
            <a:spcAft>
              <a:spcPct val="20000"/>
            </a:spcAft>
            <a:buChar char="•"/>
          </a:pPr>
          <a:r>
            <a:rPr lang="en-US" sz="1700" kern="1200" dirty="0"/>
            <a:t>How does data analytics impact previously identified judgment biases experienced by auditors, and how can these biases be mitigated in a data analytic environment?</a:t>
          </a:r>
        </a:p>
        <a:p>
          <a:pPr marL="171450" lvl="1" indent="-171450" algn="l" defTabSz="755650">
            <a:lnSpc>
              <a:spcPct val="90000"/>
            </a:lnSpc>
            <a:spcBef>
              <a:spcPct val="0"/>
            </a:spcBef>
            <a:spcAft>
              <a:spcPct val="20000"/>
            </a:spcAft>
            <a:buChar char="•"/>
          </a:pPr>
          <a:r>
            <a:rPr lang="en-US" sz="1700" kern="1200" dirty="0"/>
            <a:t>What methodologies can help auditors organize and apply the information generated from data analytics to minimize judgment errors. Can auditors be trained to develop an analytical mindset? </a:t>
          </a:r>
        </a:p>
      </dsp:txBody>
      <dsp:txXfrm>
        <a:off x="0" y="755401"/>
        <a:ext cx="8229600" cy="282555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F188EC-179D-4473-8D38-48A3E5535C71}">
      <dsp:nvSpPr>
        <dsp:cNvPr id="0" name=""/>
        <dsp:cNvSpPr/>
      </dsp:nvSpPr>
      <dsp:spPr>
        <a:xfrm>
          <a:off x="0" y="560608"/>
          <a:ext cx="8229600" cy="4141309"/>
        </a:xfrm>
        <a:prstGeom prst="rect">
          <a:avLst/>
        </a:prstGeom>
        <a:solidFill>
          <a:schemeClr val="lt1">
            <a:alpha val="90000"/>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249936" rIns="638708" bIns="120904" numCol="1" spcCol="1270" anchor="t" anchorCtr="0">
          <a:noAutofit/>
        </a:bodyPr>
        <a:lstStyle/>
        <a:p>
          <a:pPr marL="171450" lvl="1" indent="-171450" algn="l" defTabSz="755650">
            <a:lnSpc>
              <a:spcPct val="90000"/>
            </a:lnSpc>
            <a:spcBef>
              <a:spcPct val="0"/>
            </a:spcBef>
            <a:spcAft>
              <a:spcPct val="15000"/>
            </a:spcAft>
            <a:buChar char="•"/>
          </a:pPr>
          <a:endParaRPr lang="en-US" sz="1700" kern="1200" dirty="0"/>
        </a:p>
        <a:p>
          <a:pPr marL="171450" lvl="1" indent="-171450" algn="l" defTabSz="755650">
            <a:lnSpc>
              <a:spcPct val="90000"/>
            </a:lnSpc>
            <a:spcBef>
              <a:spcPct val="0"/>
            </a:spcBef>
            <a:spcAft>
              <a:spcPct val="15000"/>
            </a:spcAft>
            <a:buChar char="•"/>
          </a:pPr>
          <a:r>
            <a:rPr lang="en-US" sz="1700" kern="1200" dirty="0"/>
            <a:t>Exogenous data can improve substantive analytical procedures' prediction and error detection ability</a:t>
          </a:r>
        </a:p>
        <a:p>
          <a:pPr marL="171450" lvl="1" indent="-171450" algn="l" defTabSz="755650">
            <a:lnSpc>
              <a:spcPct val="90000"/>
            </a:lnSpc>
            <a:spcBef>
              <a:spcPct val="0"/>
            </a:spcBef>
            <a:spcAft>
              <a:spcPct val="15000"/>
            </a:spcAft>
            <a:buChar char="•"/>
          </a:pPr>
          <a:r>
            <a:rPr lang="en-US" sz="1700" kern="1200"/>
            <a:t>For audit procedures that are well‐defined, highly repetitive, predictable and involve multi-steps across multiple systems, RPA is ideal </a:t>
          </a:r>
          <a:endParaRPr lang="en-US" sz="1700" kern="1200" dirty="0"/>
        </a:p>
        <a:p>
          <a:pPr marL="171450" lvl="1" indent="-171450" algn="l" defTabSz="755650">
            <a:lnSpc>
              <a:spcPct val="90000"/>
            </a:lnSpc>
            <a:spcBef>
              <a:spcPct val="0"/>
            </a:spcBef>
            <a:spcAft>
              <a:spcPct val="15000"/>
            </a:spcAft>
            <a:buChar char="•"/>
          </a:pPr>
          <a:r>
            <a:rPr lang="en-US" sz="1700" kern="1200" dirty="0"/>
            <a:t>Advances in AI have broadened the scope of analyses that can be performed with predictive analytics.</a:t>
          </a:r>
        </a:p>
        <a:p>
          <a:pPr marL="342900" lvl="2" indent="-171450" algn="l" defTabSz="755650">
            <a:lnSpc>
              <a:spcPct val="90000"/>
            </a:lnSpc>
            <a:spcBef>
              <a:spcPct val="0"/>
            </a:spcBef>
            <a:spcAft>
              <a:spcPct val="15000"/>
            </a:spcAft>
            <a:buChar char="•"/>
          </a:pPr>
          <a:r>
            <a:rPr lang="en-US" sz="1700" kern="1200"/>
            <a:t>Loss estimates</a:t>
          </a:r>
          <a:endParaRPr lang="en-US" sz="1700" kern="1200" dirty="0"/>
        </a:p>
        <a:p>
          <a:pPr marL="342900" lvl="2" indent="-171450" algn="l" defTabSz="755650">
            <a:lnSpc>
              <a:spcPct val="90000"/>
            </a:lnSpc>
            <a:spcBef>
              <a:spcPct val="0"/>
            </a:spcBef>
            <a:spcAft>
              <a:spcPct val="15000"/>
            </a:spcAft>
            <a:buChar char="•"/>
          </a:pPr>
          <a:r>
            <a:rPr lang="en-US" sz="1700" kern="1200"/>
            <a:t>Fraud risk cues</a:t>
          </a:r>
          <a:endParaRPr lang="en-US" sz="1700" kern="1200" dirty="0"/>
        </a:p>
        <a:p>
          <a:pPr marL="342900" lvl="2" indent="-171450" algn="l" defTabSz="755650">
            <a:lnSpc>
              <a:spcPct val="90000"/>
            </a:lnSpc>
            <a:spcBef>
              <a:spcPct val="0"/>
            </a:spcBef>
            <a:spcAft>
              <a:spcPct val="15000"/>
            </a:spcAft>
            <a:buChar char="•"/>
          </a:pPr>
          <a:r>
            <a:rPr lang="en-US" sz="1700" kern="1200" dirty="0"/>
            <a:t>Questionable financial disclosures</a:t>
          </a:r>
        </a:p>
        <a:p>
          <a:pPr marL="171450" lvl="1" indent="-171450" algn="l" defTabSz="755650">
            <a:lnSpc>
              <a:spcPct val="90000"/>
            </a:lnSpc>
            <a:spcBef>
              <a:spcPct val="0"/>
            </a:spcBef>
            <a:spcAft>
              <a:spcPct val="15000"/>
            </a:spcAft>
            <a:buChar char="•"/>
          </a:pPr>
          <a:r>
            <a:rPr lang="en-US" sz="1700" kern="1200" dirty="0"/>
            <a:t>Process mining  can assist auditors in evaluating the effectiveness of internal controls</a:t>
          </a:r>
        </a:p>
        <a:p>
          <a:pPr marL="171450" lvl="1" indent="-171450" algn="l" defTabSz="755650">
            <a:lnSpc>
              <a:spcPct val="90000"/>
            </a:lnSpc>
            <a:spcBef>
              <a:spcPct val="0"/>
            </a:spcBef>
            <a:spcAft>
              <a:spcPct val="15000"/>
            </a:spcAft>
            <a:buChar char="•"/>
          </a:pPr>
          <a:r>
            <a:rPr lang="en-US" sz="1700" kern="1200" dirty="0"/>
            <a:t>Stakeholders' views of predictive analytics as enhancing audit quality are mixed</a:t>
          </a:r>
        </a:p>
      </dsp:txBody>
      <dsp:txXfrm>
        <a:off x="0" y="560608"/>
        <a:ext cx="8229600" cy="4141309"/>
      </dsp:txXfrm>
    </dsp:sp>
    <dsp:sp modelId="{F1477061-152E-4302-8EEA-B6E6AF9116AA}">
      <dsp:nvSpPr>
        <dsp:cNvPr id="0" name=""/>
        <dsp:cNvSpPr/>
      </dsp:nvSpPr>
      <dsp:spPr>
        <a:xfrm>
          <a:off x="411480" y="13580"/>
          <a:ext cx="5760720" cy="731463"/>
        </a:xfrm>
        <a:prstGeom prst="roundRect">
          <a:avLst/>
        </a:prstGeom>
        <a:solidFill>
          <a:schemeClr val="bg1"/>
        </a:solidFill>
        <a:ln w="15875" cap="flat" cmpd="sng" algn="ctr">
          <a:solidFill>
            <a:prstClr val="white">
              <a:hueOff val="0"/>
              <a:satOff val="0"/>
              <a:lumOff val="0"/>
              <a:alphaOff val="0"/>
            </a:prst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889000">
            <a:lnSpc>
              <a:spcPct val="90000"/>
            </a:lnSpc>
            <a:spcBef>
              <a:spcPct val="0"/>
            </a:spcBef>
            <a:spcAft>
              <a:spcPct val="35000"/>
            </a:spcAft>
            <a:buNone/>
          </a:pPr>
          <a:r>
            <a:rPr lang="en-US" sz="2000" b="1" i="1" kern="1200" dirty="0">
              <a:solidFill>
                <a:srgbClr val="FF0000"/>
              </a:solidFill>
              <a:latin typeface="Calibri" panose="020F0502020204030204"/>
              <a:ea typeface="+mn-ea"/>
              <a:cs typeface="+mn-cs"/>
            </a:rPr>
            <a:t>Task-specific factors</a:t>
          </a:r>
        </a:p>
      </dsp:txBody>
      <dsp:txXfrm>
        <a:off x="447187" y="49287"/>
        <a:ext cx="5689306" cy="66004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06533A-61E2-45A7-9E78-E13F2FFF6EC5}">
      <dsp:nvSpPr>
        <dsp:cNvPr id="0" name=""/>
        <dsp:cNvSpPr/>
      </dsp:nvSpPr>
      <dsp:spPr>
        <a:xfrm>
          <a:off x="0" y="0"/>
          <a:ext cx="8229600" cy="521934"/>
        </a:xfrm>
        <a:prstGeom prst="roundRect">
          <a:avLst/>
        </a:prstGeom>
        <a:solidFill>
          <a:schemeClr val="bg1"/>
        </a:solidFill>
        <a:ln w="15875" cap="flat" cmpd="sng" algn="ctr">
          <a:solidFill>
            <a:prstClr val="white">
              <a:hueOff val="0"/>
              <a:satOff val="0"/>
              <a:lumOff val="0"/>
              <a:alphaOff val="0"/>
            </a:prst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889000">
            <a:lnSpc>
              <a:spcPct val="90000"/>
            </a:lnSpc>
            <a:spcBef>
              <a:spcPct val="0"/>
            </a:spcBef>
            <a:spcAft>
              <a:spcPct val="35000"/>
            </a:spcAft>
            <a:buNone/>
          </a:pPr>
          <a:r>
            <a:rPr lang="en-US" sz="2000" b="1" i="1" kern="1200" dirty="0">
              <a:solidFill>
                <a:srgbClr val="FF0000"/>
              </a:solidFill>
              <a:latin typeface="Calibri" panose="020F0502020204030204"/>
              <a:ea typeface="+mn-ea"/>
              <a:cs typeface="+mn-cs"/>
            </a:rPr>
            <a:t>Task-specific factors</a:t>
          </a:r>
        </a:p>
      </dsp:txBody>
      <dsp:txXfrm>
        <a:off x="25479" y="25479"/>
        <a:ext cx="8178642" cy="470976"/>
      </dsp:txXfrm>
    </dsp:sp>
    <dsp:sp modelId="{27507479-561E-44BE-8C71-AE449430AC70}">
      <dsp:nvSpPr>
        <dsp:cNvPr id="0" name=""/>
        <dsp:cNvSpPr/>
      </dsp:nvSpPr>
      <dsp:spPr>
        <a:xfrm>
          <a:off x="0" y="645041"/>
          <a:ext cx="8229600" cy="39546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1590" rIns="120904" bIns="21590" numCol="1" spcCol="1270" anchor="t" anchorCtr="0">
          <a:noAutofit/>
        </a:bodyPr>
        <a:lstStyle/>
        <a:p>
          <a:pPr marL="171450" lvl="1" indent="-171450" algn="l" defTabSz="755650">
            <a:lnSpc>
              <a:spcPct val="90000"/>
            </a:lnSpc>
            <a:spcBef>
              <a:spcPct val="0"/>
            </a:spcBef>
            <a:spcAft>
              <a:spcPct val="20000"/>
            </a:spcAft>
            <a:buChar char="•"/>
          </a:pPr>
          <a:endParaRPr lang="en-US" sz="1700" kern="1200" dirty="0"/>
        </a:p>
        <a:p>
          <a:pPr marL="171450" lvl="1" indent="-171450" algn="l" defTabSz="755650">
            <a:lnSpc>
              <a:spcPct val="90000"/>
            </a:lnSpc>
            <a:spcBef>
              <a:spcPct val="0"/>
            </a:spcBef>
            <a:spcAft>
              <a:spcPct val="20000"/>
            </a:spcAft>
            <a:buChar char="•"/>
          </a:pPr>
          <a:r>
            <a:rPr lang="en-US" sz="1700" kern="1200" dirty="0"/>
            <a:t>How will advanced technologies impact the nature, extent, and timing of the audit procedures? When using these more advanced technologies, where does the auditor's responsibility begin and end (e.g., responsibility gap)?</a:t>
          </a:r>
        </a:p>
        <a:p>
          <a:pPr marL="171450" lvl="1" indent="-171450" algn="l" defTabSz="755650">
            <a:lnSpc>
              <a:spcPct val="90000"/>
            </a:lnSpc>
            <a:spcBef>
              <a:spcPct val="0"/>
            </a:spcBef>
            <a:spcAft>
              <a:spcPct val="20000"/>
            </a:spcAft>
            <a:buChar char="•"/>
          </a:pPr>
          <a:endParaRPr lang="en-US" sz="1700" kern="1200" dirty="0"/>
        </a:p>
        <a:p>
          <a:pPr marL="171450" lvl="1" indent="-171450" algn="l" defTabSz="755650">
            <a:lnSpc>
              <a:spcPct val="90000"/>
            </a:lnSpc>
            <a:spcBef>
              <a:spcPct val="0"/>
            </a:spcBef>
            <a:spcAft>
              <a:spcPct val="20000"/>
            </a:spcAft>
            <a:buChar char="•"/>
          </a:pPr>
          <a:r>
            <a:rPr lang="en-US" sz="1700" kern="1200" dirty="0"/>
            <a:t>Limited research examines prescriptive analytics. As with other types of analytic tools (e.g., CA, population testing), research examining task‐specific aspects of, or ways that practitioners and researchers can apply existing tools (e.g., AI) to anticipate “what should be done” represents a valuable exercise.</a:t>
          </a:r>
        </a:p>
      </dsp:txBody>
      <dsp:txXfrm>
        <a:off x="0" y="645041"/>
        <a:ext cx="8229600" cy="395466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970E9C-5D46-4C84-A9A9-7B0479B84119}">
      <dsp:nvSpPr>
        <dsp:cNvPr id="0" name=""/>
        <dsp:cNvSpPr/>
      </dsp:nvSpPr>
      <dsp:spPr>
        <a:xfrm>
          <a:off x="0" y="289488"/>
          <a:ext cx="4810247" cy="761631"/>
        </a:xfrm>
        <a:prstGeom prst="roundRect">
          <a:avLst/>
        </a:prstGeom>
        <a:solidFill>
          <a:schemeClr val="bg1"/>
        </a:solidFill>
        <a:ln w="15875" cap="flat" cmpd="sng" algn="ctr">
          <a:solidFill>
            <a:prstClr val="white">
              <a:hueOff val="0"/>
              <a:satOff val="0"/>
              <a:lumOff val="0"/>
              <a:alphaOff val="0"/>
            </a:prst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889000">
            <a:lnSpc>
              <a:spcPct val="90000"/>
            </a:lnSpc>
            <a:spcBef>
              <a:spcPct val="0"/>
            </a:spcBef>
            <a:spcAft>
              <a:spcPct val="35000"/>
            </a:spcAft>
            <a:buNone/>
          </a:pPr>
          <a:r>
            <a:rPr lang="en-US" sz="2000" b="1" i="1" kern="1200" dirty="0">
              <a:solidFill>
                <a:srgbClr val="FF0000"/>
              </a:solidFill>
              <a:latin typeface="Calibri" panose="020F0502020204030204"/>
              <a:ea typeface="+mn-ea"/>
              <a:cs typeface="+mn-cs"/>
            </a:rPr>
            <a:t>Open questions</a:t>
          </a:r>
        </a:p>
      </dsp:txBody>
      <dsp:txXfrm>
        <a:off x="37180" y="326668"/>
        <a:ext cx="4735887" cy="687271"/>
      </dsp:txXfrm>
    </dsp:sp>
    <dsp:sp modelId="{A1AAEC65-DADE-4714-9EFB-1C39DDDDBCFD}">
      <dsp:nvSpPr>
        <dsp:cNvPr id="0" name=""/>
        <dsp:cNvSpPr/>
      </dsp:nvSpPr>
      <dsp:spPr>
        <a:xfrm>
          <a:off x="0" y="1051119"/>
          <a:ext cx="4810247" cy="430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725" tIns="21590" rIns="120904" bIns="21590" numCol="1" spcCol="1270" anchor="t" anchorCtr="0">
          <a:noAutofit/>
        </a:bodyPr>
        <a:lstStyle/>
        <a:p>
          <a:pPr marL="171450" lvl="1" indent="-171450" algn="l" defTabSz="755650">
            <a:lnSpc>
              <a:spcPct val="90000"/>
            </a:lnSpc>
            <a:spcBef>
              <a:spcPct val="0"/>
            </a:spcBef>
            <a:spcAft>
              <a:spcPct val="20000"/>
            </a:spcAft>
            <a:buChar char="•"/>
          </a:pPr>
          <a:r>
            <a:rPr lang="en-US" sz="1700" b="0" i="0" kern="1200" baseline="0" dirty="0"/>
            <a:t>What is the overall impact on the audit quality of emerging technologies? </a:t>
          </a:r>
          <a:endParaRPr lang="en-US" sz="1700" kern="1200" dirty="0"/>
        </a:p>
        <a:p>
          <a:pPr marL="342900" lvl="2" indent="-171450" algn="l" defTabSz="755650">
            <a:lnSpc>
              <a:spcPct val="90000"/>
            </a:lnSpc>
            <a:spcBef>
              <a:spcPct val="0"/>
            </a:spcBef>
            <a:spcAft>
              <a:spcPct val="20000"/>
            </a:spcAft>
            <a:buFont typeface="Arial" panose="020B0604020202020204" pitchFamily="34" charset="0"/>
            <a:buChar char="•"/>
          </a:pPr>
          <a:r>
            <a:rPr lang="en-US" sz="1700" b="0" i="0" kern="1200" baseline="0" dirty="0"/>
            <a:t>How do you perceive these new technologies enhancing the audit process? </a:t>
          </a:r>
          <a:endParaRPr lang="en-US" sz="1700" kern="1200" dirty="0"/>
        </a:p>
        <a:p>
          <a:pPr marL="342900" lvl="2" indent="-171450" algn="l" defTabSz="755650">
            <a:lnSpc>
              <a:spcPct val="90000"/>
            </a:lnSpc>
            <a:spcBef>
              <a:spcPct val="0"/>
            </a:spcBef>
            <a:spcAft>
              <a:spcPct val="20000"/>
            </a:spcAft>
            <a:buFont typeface="Arial" panose="020B0604020202020204" pitchFamily="34" charset="0"/>
            <a:buChar char="•"/>
          </a:pPr>
          <a:r>
            <a:rPr lang="en-US" sz="1700" b="0" i="0" kern="1200" baseline="0" dirty="0"/>
            <a:t>What are some of the potential risks to audit quality? </a:t>
          </a:r>
          <a:endParaRPr lang="en-US" sz="1700" kern="1200" dirty="0"/>
        </a:p>
        <a:p>
          <a:pPr marL="342900" lvl="2" indent="-171450" algn="l" defTabSz="755650">
            <a:lnSpc>
              <a:spcPct val="90000"/>
            </a:lnSpc>
            <a:spcBef>
              <a:spcPct val="0"/>
            </a:spcBef>
            <a:spcAft>
              <a:spcPct val="20000"/>
            </a:spcAft>
            <a:buChar char="•"/>
          </a:pPr>
          <a:endParaRPr lang="en-US" sz="1700" kern="1200" dirty="0"/>
        </a:p>
        <a:p>
          <a:pPr marL="171450" lvl="1" indent="-171450" algn="l" defTabSz="755650">
            <a:lnSpc>
              <a:spcPct val="90000"/>
            </a:lnSpc>
            <a:spcBef>
              <a:spcPct val="0"/>
            </a:spcBef>
            <a:spcAft>
              <a:spcPct val="20000"/>
            </a:spcAft>
            <a:buChar char="•"/>
          </a:pPr>
          <a:r>
            <a:rPr lang="en-US" sz="1700" b="0" i="0" kern="1200" baseline="0" dirty="0"/>
            <a:t>What are the most critical areas that firms should focus on related to quality controls over the development and use of emerging technologies on audit engagements? </a:t>
          </a:r>
          <a:endParaRPr lang="en-US" sz="1700" kern="1200" dirty="0"/>
        </a:p>
        <a:p>
          <a:pPr marL="171450" lvl="1" indent="-171450" algn="l" defTabSz="755650">
            <a:lnSpc>
              <a:spcPct val="90000"/>
            </a:lnSpc>
            <a:spcBef>
              <a:spcPct val="0"/>
            </a:spcBef>
            <a:spcAft>
              <a:spcPct val="20000"/>
            </a:spcAft>
            <a:buChar char="•"/>
          </a:pPr>
          <a:endParaRPr lang="en-US" sz="1700" kern="1200" dirty="0"/>
        </a:p>
        <a:p>
          <a:pPr marL="171450" lvl="1" indent="-171450" algn="l" defTabSz="755650">
            <a:lnSpc>
              <a:spcPct val="90000"/>
            </a:lnSpc>
            <a:spcBef>
              <a:spcPct val="0"/>
            </a:spcBef>
            <a:spcAft>
              <a:spcPct val="20000"/>
            </a:spcAft>
            <a:buChar char="•"/>
          </a:pPr>
          <a:r>
            <a:rPr lang="en-US" sz="1700" b="0" i="0" kern="1200" baseline="0" dirty="0"/>
            <a:t>How are regulators taking a proactive role in defining the standards around a “digital audit”?  </a:t>
          </a:r>
          <a:endParaRPr lang="en-US" sz="1700" kern="1200" dirty="0"/>
        </a:p>
        <a:p>
          <a:pPr marL="171450" lvl="1" indent="-171450" algn="l" defTabSz="755650">
            <a:lnSpc>
              <a:spcPct val="90000"/>
            </a:lnSpc>
            <a:spcBef>
              <a:spcPct val="0"/>
            </a:spcBef>
            <a:spcAft>
              <a:spcPct val="20000"/>
            </a:spcAft>
            <a:buChar char="•"/>
          </a:pPr>
          <a:endParaRPr lang="en-US" sz="1700" kern="1200" dirty="0"/>
        </a:p>
        <a:p>
          <a:pPr marL="171450" lvl="1" indent="-171450" algn="l" defTabSz="755650">
            <a:lnSpc>
              <a:spcPct val="90000"/>
            </a:lnSpc>
            <a:spcBef>
              <a:spcPct val="0"/>
            </a:spcBef>
            <a:spcAft>
              <a:spcPct val="20000"/>
            </a:spcAft>
            <a:buChar char="•"/>
          </a:pPr>
          <a:r>
            <a:rPr lang="en-US" sz="1700" kern="1200" dirty="0"/>
            <a:t>How does this change inspections, if at all? </a:t>
          </a:r>
        </a:p>
      </dsp:txBody>
      <dsp:txXfrm>
        <a:off x="0" y="1051119"/>
        <a:ext cx="4810247" cy="430560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36F8DA-FB68-46B3-BA39-BFCFFE852275}" type="datetimeFigureOut">
              <a:rPr lang="en-US" smtClean="0"/>
              <a:t>4/27/2023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158C03-EB92-426A-9FDB-0165E168DF42}" type="slidenum">
              <a:rPr lang="en-US" smtClean="0"/>
              <a:t>‹#›</a:t>
            </a:fld>
            <a:endParaRPr lang="en-US"/>
          </a:p>
        </p:txBody>
      </p:sp>
    </p:spTree>
    <p:extLst>
      <p:ext uri="{BB962C8B-B14F-4D97-AF65-F5344CB8AC3E}">
        <p14:creationId xmlns:p14="http://schemas.microsoft.com/office/powerpoint/2010/main" val="3088049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F158C03-EB92-426A-9FDB-0165E168DF42}" type="slidenum">
              <a:rPr lang="en-US" smtClean="0"/>
              <a:t>1</a:t>
            </a:fld>
            <a:endParaRPr lang="en-US"/>
          </a:p>
        </p:txBody>
      </p:sp>
    </p:spTree>
    <p:extLst>
      <p:ext uri="{BB962C8B-B14F-4D97-AF65-F5344CB8AC3E}">
        <p14:creationId xmlns:p14="http://schemas.microsoft.com/office/powerpoint/2010/main" val="2814892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Used to categorize existing literature</a:t>
            </a:r>
          </a:p>
        </p:txBody>
      </p:sp>
      <p:sp>
        <p:nvSpPr>
          <p:cNvPr id="4" name="Slide Number Placeholder 3"/>
          <p:cNvSpPr>
            <a:spLocks noGrp="1"/>
          </p:cNvSpPr>
          <p:nvPr>
            <p:ph type="sldNum" sz="quarter" idx="5"/>
          </p:nvPr>
        </p:nvSpPr>
        <p:spPr/>
        <p:txBody>
          <a:bodyPr/>
          <a:lstStyle/>
          <a:p>
            <a:fld id="{BF158C03-EB92-426A-9FDB-0165E168DF42}" type="slidenum">
              <a:rPr lang="en-US" smtClean="0"/>
              <a:t>5</a:t>
            </a:fld>
            <a:endParaRPr lang="en-US"/>
          </a:p>
        </p:txBody>
      </p:sp>
    </p:spTree>
    <p:extLst>
      <p:ext uri="{BB962C8B-B14F-4D97-AF65-F5344CB8AC3E}">
        <p14:creationId xmlns:p14="http://schemas.microsoft.com/office/powerpoint/2010/main" val="2157820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3200" b="0" dirty="0">
                <a:latin typeface="Times New Roman" panose="02020603050405020304" pitchFamily="18" charset="0"/>
                <a:cs typeface="Times New Roman" panose="02020603050405020304" pitchFamily="18" charset="0"/>
              </a:rPr>
              <a:t>FOR EXAMPLE, THE REGION'S AVAILABILITY OF THE NECESSARY TALENT TO DEVELOP, DEPLOY AND USE THESE EMERGING TECHNOLOGIES PLAYS A SIGNIFICANT ROLE IN THE WILLINGNESS TO ADOPT.  THE TYPES OF CLIENT (E.G., ISSUER VS. NONISSUER, CLIENT SIZE ALSO MATTER.  IF THERE IS NO BUSINESS NEED, IT IS UNLIKELY THAT A FIRM WILL BE WILLING TO INVEST.  FOR EXAMPLE, I TEACH AN ADA COURSE AT A UNIVERSITY IN ICELAND, THE SIZE OF THE FIRMS THERE AND THE CLIENTS RESULT IN A LOWER LEVEL OF ADA.</a:t>
            </a:r>
          </a:p>
          <a:p>
            <a:pPr marL="171450" indent="-171450">
              <a:buFont typeface="Arial" panose="020B0604020202020204" pitchFamily="34" charset="0"/>
              <a:buChar char="•"/>
            </a:pPr>
            <a:r>
              <a:rPr lang="en-US" sz="3200" b="0" dirty="0">
                <a:latin typeface="Times New Roman" panose="02020603050405020304" pitchFamily="18" charset="0"/>
                <a:cs typeface="Times New Roman" panose="02020603050405020304" pitchFamily="18" charset="0"/>
              </a:rPr>
              <a:t>INSPECTION RISK IS NOT SURPRISING.  HOWEVER, IF THE PERCEPTION IS THAT INTERNAL REVIEWERS ARE NOT POSITIVE TOWARDS ADAS, THAN AUDITORS ARE LESS WILLING TO USE ADAS</a:t>
            </a:r>
          </a:p>
          <a:p>
            <a:pPr marL="171450" indent="-171450">
              <a:buFont typeface="Arial" panose="020B0604020202020204" pitchFamily="34" charset="0"/>
              <a:buChar char="•"/>
            </a:pPr>
            <a:r>
              <a:rPr lang="en-US" sz="3200" b="0" dirty="0">
                <a:latin typeface="Times New Roman" panose="02020603050405020304" pitchFamily="18" charset="0"/>
                <a:cs typeface="Times New Roman" panose="02020603050405020304" pitchFamily="18" charset="0"/>
              </a:rPr>
              <a:t>THE SOPHISTICATION OF THE CLIENT (E.G., THEIR USE AND KNOWLEDGE OF ADA, ALLOWING DATA ACCESS; INSIGHT) DIRECTLY INFLUENCE HOW THE AUDITOR CAN DEPLOY THE EMERGING TECHNOLOGY DURING THE AUDIT.</a:t>
            </a:r>
          </a:p>
          <a:p>
            <a:pPr marL="171450" indent="-171450">
              <a:buFont typeface="Arial" panose="020B0604020202020204" pitchFamily="34" charset="0"/>
              <a:buChar char="•"/>
            </a:pPr>
            <a:r>
              <a:rPr lang="en-US" sz="4400" b="0" dirty="0"/>
              <a:t>THE POSSIBILITY OF AN EXPECTATION GAP WIDENS WHEN AUDITORS ADVERTISE THEIR USE OF EMERGING TECHNOLOGIES TO TEST FULL POPULATIONS OF TRANSACTIONS. THE EXPECTATIONS OF THE CLIENT'S INVESTORS MAY SHIFT FROM REASONABLE (OR LIMITED) TOWARDS ABSOLUTE ASSURANCE, WHICH IS NOT THE OBJECTIVE OF EXTERNAL AUDITS.  HOWEVER, FOR VOLUNTARY DISCLOSURES, THE EXPECTATIONS GAP NARROWS.  THIS MAY BE DUE TO THE NON REGULATED NATURE OF THE INFORMATION.</a:t>
            </a:r>
          </a:p>
          <a:p>
            <a:pPr marL="171450" indent="-171450">
              <a:buFont typeface="Arial" panose="020B0604020202020204" pitchFamily="34" charset="0"/>
              <a:buChar char="•"/>
            </a:pPr>
            <a:endParaRPr lang="en-US" sz="2400" dirty="0"/>
          </a:p>
          <a:p>
            <a:pPr marL="171450" indent="-171450">
              <a:buFont typeface="Arial" panose="020B0604020202020204" pitchFamily="34" charset="0"/>
              <a:buChar char="•"/>
            </a:pPr>
            <a:endParaRPr lang="en-US" sz="1600" b="1"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6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BF158C03-EB92-426A-9FDB-0165E168DF42}" type="slidenum">
              <a:rPr lang="en-US" smtClean="0"/>
              <a:t>6</a:t>
            </a:fld>
            <a:endParaRPr lang="en-US"/>
          </a:p>
        </p:txBody>
      </p:sp>
    </p:spTree>
    <p:extLst>
      <p:ext uri="{BB962C8B-B14F-4D97-AF65-F5344CB8AC3E}">
        <p14:creationId xmlns:p14="http://schemas.microsoft.com/office/powerpoint/2010/main" val="5717783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COVID created an interesting testing environment.  I believe Dereck has a study that examines auditors in this environment.</a:t>
            </a:r>
          </a:p>
          <a:p>
            <a:pPr marL="171450" indent="-171450">
              <a:buFont typeface="Arial" panose="020B0604020202020204" pitchFamily="34" charset="0"/>
              <a:buChar char="•"/>
            </a:pPr>
            <a:r>
              <a:rPr lang="en-US" dirty="0"/>
              <a:t>EDUCATION is key.  The educational institutions have to better prepare students for the digital transformation!</a:t>
            </a:r>
          </a:p>
        </p:txBody>
      </p:sp>
      <p:sp>
        <p:nvSpPr>
          <p:cNvPr id="4" name="Slide Number Placeholder 3"/>
          <p:cNvSpPr>
            <a:spLocks noGrp="1"/>
          </p:cNvSpPr>
          <p:nvPr>
            <p:ph type="sldNum" sz="quarter" idx="5"/>
          </p:nvPr>
        </p:nvSpPr>
        <p:spPr/>
        <p:txBody>
          <a:bodyPr/>
          <a:lstStyle/>
          <a:p>
            <a:fld id="{BF158C03-EB92-426A-9FDB-0165E168DF42}" type="slidenum">
              <a:rPr lang="en-US" smtClean="0"/>
              <a:t>7</a:t>
            </a:fld>
            <a:endParaRPr lang="en-US"/>
          </a:p>
        </p:txBody>
      </p:sp>
    </p:spTree>
    <p:extLst>
      <p:ext uri="{BB962C8B-B14F-4D97-AF65-F5344CB8AC3E}">
        <p14:creationId xmlns:p14="http://schemas.microsoft.com/office/powerpoint/2010/main" val="2249227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F158C03-EB92-426A-9FDB-0165E168DF42}" type="slidenum">
              <a:rPr lang="en-US" smtClean="0"/>
              <a:t>9</a:t>
            </a:fld>
            <a:endParaRPr lang="en-US"/>
          </a:p>
        </p:txBody>
      </p:sp>
    </p:spTree>
    <p:extLst>
      <p:ext uri="{BB962C8B-B14F-4D97-AF65-F5344CB8AC3E}">
        <p14:creationId xmlns:p14="http://schemas.microsoft.com/office/powerpoint/2010/main" val="37397529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F158C03-EB92-426A-9FDB-0165E168DF42}" type="slidenum">
              <a:rPr lang="en-US" smtClean="0"/>
              <a:t>11</a:t>
            </a:fld>
            <a:endParaRPr lang="en-US"/>
          </a:p>
        </p:txBody>
      </p:sp>
    </p:spTree>
    <p:extLst>
      <p:ext uri="{BB962C8B-B14F-4D97-AF65-F5344CB8AC3E}">
        <p14:creationId xmlns:p14="http://schemas.microsoft.com/office/powerpoint/2010/main" val="3145206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F158C03-EB92-426A-9FDB-0165E168DF42}" type="slidenum">
              <a:rPr lang="en-US" smtClean="0"/>
              <a:t>14</a:t>
            </a:fld>
            <a:endParaRPr lang="en-US"/>
          </a:p>
        </p:txBody>
      </p:sp>
    </p:spTree>
    <p:extLst>
      <p:ext uri="{BB962C8B-B14F-4D97-AF65-F5344CB8AC3E}">
        <p14:creationId xmlns:p14="http://schemas.microsoft.com/office/powerpoint/2010/main" val="42287513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PPT_intropage_print"/>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098" name="Rectangle 2"/>
          <p:cNvSpPr>
            <a:spLocks noGrp="1" noChangeArrowheads="1"/>
          </p:cNvSpPr>
          <p:nvPr>
            <p:ph type="ctrTitle"/>
          </p:nvPr>
        </p:nvSpPr>
        <p:spPr>
          <a:xfrm>
            <a:off x="685800" y="2130425"/>
            <a:ext cx="7772400" cy="1470025"/>
          </a:xfrm>
        </p:spPr>
        <p:txBody>
          <a:bodyPr/>
          <a:lstStyle>
            <a:lvl1pPr algn="ctr">
              <a:defRPr>
                <a:solidFill>
                  <a:schemeClr val="bg1"/>
                </a:solidFill>
              </a:defRPr>
            </a:lvl1pPr>
          </a:lstStyle>
          <a:p>
            <a:r>
              <a:rPr lang="en-US"/>
              <a:t>Click to edit Master title style</a:t>
            </a:r>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chemeClr val="bg1"/>
                </a:solidFill>
              </a:defRPr>
            </a:lvl1pPr>
          </a:lstStyle>
          <a:p>
            <a:r>
              <a:rPr lang="en-US"/>
              <a:t>Click to edit Master subtitle style</a:t>
            </a:r>
          </a:p>
        </p:txBody>
      </p:sp>
    </p:spTree>
    <p:extLst>
      <p:ext uri="{BB962C8B-B14F-4D97-AF65-F5344CB8AC3E}">
        <p14:creationId xmlns:p14="http://schemas.microsoft.com/office/powerpoint/2010/main" val="1164838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D7309E50-621F-4599-B9EA-751F550D8D14}" type="slidenum">
              <a:rPr lang="en-US" smtClean="0"/>
              <a:pPr>
                <a:defRPr/>
              </a:pPr>
              <a:t>‹#›</a:t>
            </a:fld>
            <a:endParaRPr lang="en-US" dirty="0"/>
          </a:p>
        </p:txBody>
      </p:sp>
    </p:spTree>
    <p:extLst>
      <p:ext uri="{BB962C8B-B14F-4D97-AF65-F5344CB8AC3E}">
        <p14:creationId xmlns:p14="http://schemas.microsoft.com/office/powerpoint/2010/main" val="1658545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448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609600"/>
            <a:ext cx="6019800" cy="5448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B4A08676-2624-4D82-AFA6-6D01F3E66ECD}" type="slidenum">
              <a:rPr lang="en-US" smtClean="0"/>
              <a:pPr>
                <a:defRPr/>
              </a:pPr>
              <a:t>‹#›</a:t>
            </a:fld>
            <a:endParaRPr lang="en-US" dirty="0"/>
          </a:p>
        </p:txBody>
      </p:sp>
    </p:spTree>
    <p:extLst>
      <p:ext uri="{BB962C8B-B14F-4D97-AF65-F5344CB8AC3E}">
        <p14:creationId xmlns:p14="http://schemas.microsoft.com/office/powerpoint/2010/main" val="2459945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17516"/>
            <a:ext cx="8229600" cy="800121"/>
          </a:xfrm>
        </p:spPr>
        <p:txBody>
          <a:bodyPr/>
          <a:lstStyle/>
          <a:p>
            <a:r>
              <a:rPr lang="en-US"/>
              <a:t>Click to edit Master title style</a:t>
            </a:r>
          </a:p>
        </p:txBody>
      </p:sp>
      <p:sp>
        <p:nvSpPr>
          <p:cNvPr id="3" name="Content Placeholder 2"/>
          <p:cNvSpPr>
            <a:spLocks noGrp="1"/>
          </p:cNvSpPr>
          <p:nvPr>
            <p:ph idx="1"/>
          </p:nvPr>
        </p:nvSpPr>
        <p:spPr>
          <a:xfrm>
            <a:off x="457200" y="1523999"/>
            <a:ext cx="8229600" cy="47224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xfrm>
            <a:off x="6553200" y="6436425"/>
            <a:ext cx="2133600" cy="427549"/>
          </a:xfrm>
          <a:ln/>
        </p:spPr>
        <p:txBody>
          <a:bodyPr/>
          <a:lstStyle>
            <a:lvl1pPr>
              <a:defRPr/>
            </a:lvl1pPr>
          </a:lstStyle>
          <a:p>
            <a:pPr>
              <a:defRPr/>
            </a:pPr>
            <a:fld id="{35583656-C104-4BFA-99C5-9F6AF1A02E75}" type="slidenum">
              <a:rPr lang="en-US" smtClean="0"/>
              <a:pPr>
                <a:defRPr/>
              </a:pPr>
              <a:t>‹#›</a:t>
            </a:fld>
            <a:endParaRPr lang="en-US" dirty="0"/>
          </a:p>
        </p:txBody>
      </p:sp>
    </p:spTree>
    <p:extLst>
      <p:ext uri="{BB962C8B-B14F-4D97-AF65-F5344CB8AC3E}">
        <p14:creationId xmlns:p14="http://schemas.microsoft.com/office/powerpoint/2010/main" val="1533892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9F59A34-F28D-458D-BFF7-2DD605AE331E}" type="slidenum">
              <a:rPr lang="en-US" smtClean="0"/>
              <a:pPr>
                <a:defRPr/>
              </a:pPr>
              <a:t>‹#›</a:t>
            </a:fld>
            <a:endParaRPr lang="en-US" dirty="0"/>
          </a:p>
        </p:txBody>
      </p:sp>
    </p:spTree>
    <p:extLst>
      <p:ext uri="{BB962C8B-B14F-4D97-AF65-F5344CB8AC3E}">
        <p14:creationId xmlns:p14="http://schemas.microsoft.com/office/powerpoint/2010/main" val="4041303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240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5240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46986509-7E2A-4F29-992C-4BB619DC298A}" type="slidenum">
              <a:rPr lang="en-US" smtClean="0"/>
              <a:pPr>
                <a:defRPr/>
              </a:pPr>
              <a:t>‹#›</a:t>
            </a:fld>
            <a:endParaRPr lang="en-US" dirty="0"/>
          </a:p>
        </p:txBody>
      </p:sp>
    </p:spTree>
    <p:extLst>
      <p:ext uri="{BB962C8B-B14F-4D97-AF65-F5344CB8AC3E}">
        <p14:creationId xmlns:p14="http://schemas.microsoft.com/office/powerpoint/2010/main" val="2567333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pPr>
              <a:defRPr/>
            </a:pPr>
            <a:fld id="{C4CE3310-C024-4D58-92A0-5A572A3DD94A}" type="slidenum">
              <a:rPr lang="en-US" smtClean="0"/>
              <a:pPr>
                <a:defRPr/>
              </a:pPr>
              <a:t>‹#›</a:t>
            </a:fld>
            <a:endParaRPr lang="en-US" dirty="0"/>
          </a:p>
        </p:txBody>
      </p:sp>
    </p:spTree>
    <p:extLst>
      <p:ext uri="{BB962C8B-B14F-4D97-AF65-F5344CB8AC3E}">
        <p14:creationId xmlns:p14="http://schemas.microsoft.com/office/powerpoint/2010/main" val="537900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B368E4C5-3304-47D1-B40E-0B9C774D1C17}" type="slidenum">
              <a:rPr lang="en-US" smtClean="0"/>
              <a:pPr>
                <a:defRPr/>
              </a:pPr>
              <a:t>‹#›</a:t>
            </a:fld>
            <a:endParaRPr lang="en-US" dirty="0"/>
          </a:p>
        </p:txBody>
      </p:sp>
    </p:spTree>
    <p:extLst>
      <p:ext uri="{BB962C8B-B14F-4D97-AF65-F5344CB8AC3E}">
        <p14:creationId xmlns:p14="http://schemas.microsoft.com/office/powerpoint/2010/main" val="3011246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843A912C-5C0E-43E8-AFE9-98B8FC326241}" type="slidenum">
              <a:rPr lang="en-US" smtClean="0"/>
              <a:pPr>
                <a:defRPr/>
              </a:pPr>
              <a:t>‹#›</a:t>
            </a:fld>
            <a:endParaRPr lang="en-US" dirty="0"/>
          </a:p>
        </p:txBody>
      </p:sp>
    </p:spTree>
    <p:extLst>
      <p:ext uri="{BB962C8B-B14F-4D97-AF65-F5344CB8AC3E}">
        <p14:creationId xmlns:p14="http://schemas.microsoft.com/office/powerpoint/2010/main" val="3846445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1AA6E9E-822E-43C9-90ED-71E9A95D2EAE}" type="slidenum">
              <a:rPr lang="en-US" smtClean="0"/>
              <a:pPr>
                <a:defRPr/>
              </a:pPr>
              <a:t>‹#›</a:t>
            </a:fld>
            <a:endParaRPr lang="en-US" dirty="0"/>
          </a:p>
        </p:txBody>
      </p:sp>
    </p:spTree>
    <p:extLst>
      <p:ext uri="{BB962C8B-B14F-4D97-AF65-F5344CB8AC3E}">
        <p14:creationId xmlns:p14="http://schemas.microsoft.com/office/powerpoint/2010/main" val="820100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9F157C67-44C7-4674-8AC8-3CC6050C72BF}" type="slidenum">
              <a:rPr lang="en-US" smtClean="0"/>
              <a:pPr>
                <a:defRPr/>
              </a:pPr>
              <a:t>‹#›</a:t>
            </a:fld>
            <a:endParaRPr lang="en-US" dirty="0"/>
          </a:p>
        </p:txBody>
      </p:sp>
    </p:spTree>
    <p:extLst>
      <p:ext uri="{BB962C8B-B14F-4D97-AF65-F5344CB8AC3E}">
        <p14:creationId xmlns:p14="http://schemas.microsoft.com/office/powerpoint/2010/main" val="3850926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617516"/>
            <a:ext cx="8229600" cy="80012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523999"/>
            <a:ext cx="8229600" cy="472242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6553200" y="6436427"/>
            <a:ext cx="2133600" cy="42754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5F5F5F"/>
                </a:solidFill>
                <a:cs typeface="+mn-cs"/>
              </a:defRPr>
            </a:lvl1pPr>
          </a:lstStyle>
          <a:p>
            <a:pPr>
              <a:defRPr/>
            </a:pPr>
            <a:fld id="{A539A0FD-4432-4C2B-A0EC-F78AFAD17C36}" type="slidenum">
              <a:rPr lang="en-US" smtClean="0"/>
              <a:pPr>
                <a:defRPr/>
              </a:pPr>
              <a:t>‹#›</a:t>
            </a:fld>
            <a:endParaRPr lang="en-US" dirty="0"/>
          </a:p>
        </p:txBody>
      </p:sp>
      <p:pic>
        <p:nvPicPr>
          <p:cNvPr id="1029" name="Picture 7" descr="RU_units-banner_red2"/>
          <p:cNvPicPr>
            <a:picLocks noChangeAspect="1" noChangeArrowheads="1"/>
          </p:cNvPicPr>
          <p:nvPr/>
        </p:nvPicPr>
        <p:blipFill>
          <a:blip r:embed="rId13"/>
          <a:srcRect/>
          <a:stretch>
            <a:fillRect/>
          </a:stretch>
        </p:blipFill>
        <p:spPr bwMode="auto">
          <a:xfrm>
            <a:off x="1" y="0"/>
            <a:ext cx="9144000" cy="619125"/>
          </a:xfrm>
          <a:prstGeom prst="rect">
            <a:avLst/>
          </a:prstGeom>
          <a:noFill/>
          <a:ln w="9525">
            <a:noFill/>
            <a:miter lim="800000"/>
            <a:headEnd/>
            <a:tailEnd/>
          </a:ln>
        </p:spPr>
      </p:pic>
    </p:spTree>
    <p:extLst>
      <p:ext uri="{BB962C8B-B14F-4D97-AF65-F5344CB8AC3E}">
        <p14:creationId xmlns:p14="http://schemas.microsoft.com/office/powerpoint/2010/main" val="313147319"/>
      </p:ext>
    </p:extLst>
  </p:cSld>
  <p:clrMap bg1="lt1" tx1="dk1" bg2="lt2" tx2="dk2" accent1="accent1" accent2="accent2" accent3="accent3" accent4="accent4" accent5="accent5" accent6="accent6" hlink="hlink" folHlink="folHlink"/>
  <p:sldLayoutIdLst>
    <p:sldLayoutId id="2147484320" r:id="rId1"/>
    <p:sldLayoutId id="2147484321" r:id="rId2"/>
    <p:sldLayoutId id="2147484322" r:id="rId3"/>
    <p:sldLayoutId id="2147484323" r:id="rId4"/>
    <p:sldLayoutId id="2147484324" r:id="rId5"/>
    <p:sldLayoutId id="2147484325" r:id="rId6"/>
    <p:sldLayoutId id="2147484326" r:id="rId7"/>
    <p:sldLayoutId id="2147484327" r:id="rId8"/>
    <p:sldLayoutId id="2147484328" r:id="rId9"/>
    <p:sldLayoutId id="2147484329" r:id="rId10"/>
    <p:sldLayoutId id="2147484330" r:id="rId11"/>
  </p:sldLayoutIdLst>
  <p:hf hdr="0" ftr="0" dt="0"/>
  <p:txStyles>
    <p:titleStyle>
      <a:lvl1pPr algn="l" rtl="0" eaLnBrk="1" fontAlgn="base" hangingPunct="1">
        <a:spcBef>
          <a:spcPct val="0"/>
        </a:spcBef>
        <a:spcAft>
          <a:spcPct val="0"/>
        </a:spcAft>
        <a:defRPr sz="3000">
          <a:solidFill>
            <a:schemeClr val="tx2"/>
          </a:solidFill>
          <a:latin typeface="+mj-lt"/>
          <a:ea typeface="+mj-ea"/>
          <a:cs typeface="+mj-cs"/>
        </a:defRPr>
      </a:lvl1pPr>
      <a:lvl2pPr algn="l" rtl="0" eaLnBrk="1" fontAlgn="base" hangingPunct="1">
        <a:spcBef>
          <a:spcPct val="0"/>
        </a:spcBef>
        <a:spcAft>
          <a:spcPct val="0"/>
        </a:spcAft>
        <a:defRPr sz="3000">
          <a:solidFill>
            <a:schemeClr val="tx2"/>
          </a:solidFill>
          <a:latin typeface="Formata BQ Regular" pitchFamily="50" charset="0"/>
        </a:defRPr>
      </a:lvl2pPr>
      <a:lvl3pPr algn="l" rtl="0" eaLnBrk="1" fontAlgn="base" hangingPunct="1">
        <a:spcBef>
          <a:spcPct val="0"/>
        </a:spcBef>
        <a:spcAft>
          <a:spcPct val="0"/>
        </a:spcAft>
        <a:defRPr sz="3000">
          <a:solidFill>
            <a:schemeClr val="tx2"/>
          </a:solidFill>
          <a:latin typeface="Formata BQ Regular" pitchFamily="50" charset="0"/>
        </a:defRPr>
      </a:lvl3pPr>
      <a:lvl4pPr algn="l" rtl="0" eaLnBrk="1" fontAlgn="base" hangingPunct="1">
        <a:spcBef>
          <a:spcPct val="0"/>
        </a:spcBef>
        <a:spcAft>
          <a:spcPct val="0"/>
        </a:spcAft>
        <a:defRPr sz="3000">
          <a:solidFill>
            <a:schemeClr val="tx2"/>
          </a:solidFill>
          <a:latin typeface="Formata BQ Regular" pitchFamily="50" charset="0"/>
        </a:defRPr>
      </a:lvl4pPr>
      <a:lvl5pPr algn="l" rtl="0" eaLnBrk="1" fontAlgn="base" hangingPunct="1">
        <a:spcBef>
          <a:spcPct val="0"/>
        </a:spcBef>
        <a:spcAft>
          <a:spcPct val="0"/>
        </a:spcAft>
        <a:defRPr sz="3000">
          <a:solidFill>
            <a:schemeClr val="tx2"/>
          </a:solidFill>
          <a:latin typeface="Formata BQ Regular" pitchFamily="50" charset="0"/>
        </a:defRPr>
      </a:lvl5pPr>
      <a:lvl6pPr marL="457200" algn="l" rtl="0" eaLnBrk="1" fontAlgn="base" hangingPunct="1">
        <a:spcBef>
          <a:spcPct val="0"/>
        </a:spcBef>
        <a:spcAft>
          <a:spcPct val="0"/>
        </a:spcAft>
        <a:defRPr sz="3000">
          <a:solidFill>
            <a:schemeClr val="tx2"/>
          </a:solidFill>
          <a:latin typeface="Formata BQ Regular" pitchFamily="50" charset="0"/>
        </a:defRPr>
      </a:lvl6pPr>
      <a:lvl7pPr marL="914400" algn="l" rtl="0" eaLnBrk="1" fontAlgn="base" hangingPunct="1">
        <a:spcBef>
          <a:spcPct val="0"/>
        </a:spcBef>
        <a:spcAft>
          <a:spcPct val="0"/>
        </a:spcAft>
        <a:defRPr sz="3000">
          <a:solidFill>
            <a:schemeClr val="tx2"/>
          </a:solidFill>
          <a:latin typeface="Formata BQ Regular" pitchFamily="50" charset="0"/>
        </a:defRPr>
      </a:lvl7pPr>
      <a:lvl8pPr marL="1371600" algn="l" rtl="0" eaLnBrk="1" fontAlgn="base" hangingPunct="1">
        <a:spcBef>
          <a:spcPct val="0"/>
        </a:spcBef>
        <a:spcAft>
          <a:spcPct val="0"/>
        </a:spcAft>
        <a:defRPr sz="3000">
          <a:solidFill>
            <a:schemeClr val="tx2"/>
          </a:solidFill>
          <a:latin typeface="Formata BQ Regular" pitchFamily="50" charset="0"/>
        </a:defRPr>
      </a:lvl8pPr>
      <a:lvl9pPr marL="1828800" algn="l" rtl="0" eaLnBrk="1" fontAlgn="base" hangingPunct="1">
        <a:spcBef>
          <a:spcPct val="0"/>
        </a:spcBef>
        <a:spcAft>
          <a:spcPct val="0"/>
        </a:spcAft>
        <a:defRPr sz="3000">
          <a:solidFill>
            <a:schemeClr val="tx2"/>
          </a:solidFill>
          <a:latin typeface="Formata BQ Regular" pitchFamily="50" charset="0"/>
        </a:defRPr>
      </a:lvl9pPr>
    </p:titleStyle>
    <p:bodyStyle>
      <a:lvl1pPr marL="342900" indent="-342900" algn="l" rtl="0" eaLnBrk="1" fontAlgn="base" hangingPunct="1">
        <a:spcBef>
          <a:spcPct val="20000"/>
        </a:spcBef>
        <a:spcAft>
          <a:spcPct val="0"/>
        </a:spcAft>
        <a:buChar char="•"/>
        <a:defRPr sz="2200">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sz="1600">
          <a:solidFill>
            <a:schemeClr val="tx1"/>
          </a:solidFill>
          <a:latin typeface="+mn-lt"/>
        </a:defRPr>
      </a:lvl3pPr>
      <a:lvl4pPr marL="1600200" indent="-228600" algn="l" rtl="0" eaLnBrk="1" fontAlgn="base" hangingPunct="1">
        <a:spcBef>
          <a:spcPct val="20000"/>
        </a:spcBef>
        <a:spcAft>
          <a:spcPct val="0"/>
        </a:spcAft>
        <a:buChar char="–"/>
        <a:defRPr sz="1400">
          <a:solidFill>
            <a:schemeClr val="tx1"/>
          </a:solidFill>
          <a:latin typeface="+mn-lt"/>
        </a:defRPr>
      </a:lvl4pPr>
      <a:lvl5pPr marL="2057400" indent="-228600" algn="l" rtl="0" eaLnBrk="1" fontAlgn="base" hangingPunct="1">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ifac.org/publications-resources/exploring-growing-use-technology-audit-focus-data-analytic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371FF-A7D6-44DC-A3F1-F98C9A26BBE8}"/>
              </a:ext>
            </a:extLst>
          </p:cNvPr>
          <p:cNvSpPr>
            <a:spLocks noGrp="1"/>
          </p:cNvSpPr>
          <p:nvPr>
            <p:ph type="ctrTitle"/>
          </p:nvPr>
        </p:nvSpPr>
        <p:spPr/>
        <p:txBody>
          <a:bodyPr>
            <a:noAutofit/>
          </a:bodyPr>
          <a:lstStyle/>
          <a:p>
            <a:r>
              <a:rPr lang="en-US" sz="3200" dirty="0"/>
              <a:t>Research on Emerging Technologies: What have we learned and how does it impact the interest of practice, standard setters, and regulators?</a:t>
            </a:r>
          </a:p>
        </p:txBody>
      </p:sp>
      <p:sp>
        <p:nvSpPr>
          <p:cNvPr id="3" name="Subtitle 2">
            <a:extLst>
              <a:ext uri="{FF2B5EF4-FFF2-40B4-BE49-F238E27FC236}">
                <a16:creationId xmlns:a16="http://schemas.microsoft.com/office/drawing/2014/main" id="{5FDABA47-75D2-4285-8C88-1756AEA608D2}"/>
              </a:ext>
            </a:extLst>
          </p:cNvPr>
          <p:cNvSpPr>
            <a:spLocks noGrp="1"/>
          </p:cNvSpPr>
          <p:nvPr>
            <p:ph type="subTitle" idx="1"/>
          </p:nvPr>
        </p:nvSpPr>
        <p:spPr/>
        <p:txBody>
          <a:bodyPr>
            <a:noAutofit/>
          </a:bodyPr>
          <a:lstStyle/>
          <a:p>
            <a:r>
              <a:rPr lang="en-US" sz="2800" cap="none" dirty="0">
                <a:latin typeface="+mn-lt"/>
                <a:cs typeface="Aldhabi" panose="020B0604020202020204" pitchFamily="2" charset="-78"/>
              </a:rPr>
              <a:t>Helen Brown-Liburd</a:t>
            </a:r>
          </a:p>
        </p:txBody>
      </p:sp>
    </p:spTree>
    <p:extLst>
      <p:ext uri="{BB962C8B-B14F-4D97-AF65-F5344CB8AC3E}">
        <p14:creationId xmlns:p14="http://schemas.microsoft.com/office/powerpoint/2010/main" val="1699823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4FCA2-EA0A-480B-A3E9-FBEA1E1EDB03}"/>
              </a:ext>
            </a:extLst>
          </p:cNvPr>
          <p:cNvSpPr>
            <a:spLocks noGrp="1"/>
          </p:cNvSpPr>
          <p:nvPr>
            <p:ph type="title"/>
          </p:nvPr>
        </p:nvSpPr>
        <p:spPr/>
        <p:txBody>
          <a:bodyPr anchor="ctr">
            <a:normAutofit/>
          </a:bodyPr>
          <a:lstStyle/>
          <a:p>
            <a:r>
              <a:rPr lang="en-US" sz="4000" dirty="0">
                <a:solidFill>
                  <a:schemeClr val="tx1"/>
                </a:solidFill>
              </a:rPr>
              <a:t>A Few Takeaways</a:t>
            </a:r>
          </a:p>
        </p:txBody>
      </p:sp>
      <p:graphicFrame>
        <p:nvGraphicFramePr>
          <p:cNvPr id="6" name="Content Placeholder 2">
            <a:extLst>
              <a:ext uri="{FF2B5EF4-FFF2-40B4-BE49-F238E27FC236}">
                <a16:creationId xmlns:a16="http://schemas.microsoft.com/office/drawing/2014/main" id="{6BA5A995-E08D-D52B-4212-45378754B048}"/>
              </a:ext>
            </a:extLst>
          </p:cNvPr>
          <p:cNvGraphicFramePr>
            <a:graphicFrameLocks noGrp="1"/>
          </p:cNvGraphicFramePr>
          <p:nvPr>
            <p:ph idx="1"/>
            <p:extLst>
              <p:ext uri="{D42A27DB-BD31-4B8C-83A1-F6EECF244321}">
                <p14:modId xmlns:p14="http://schemas.microsoft.com/office/powerpoint/2010/main" val="1463280696"/>
              </p:ext>
            </p:extLst>
          </p:nvPr>
        </p:nvGraphicFramePr>
        <p:xfrm>
          <a:off x="457200" y="1524000"/>
          <a:ext cx="8229600" cy="47228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AFEF486B-5191-4F02-AE8A-726A50171CCA}"/>
              </a:ext>
            </a:extLst>
          </p:cNvPr>
          <p:cNvSpPr>
            <a:spLocks noGrp="1"/>
          </p:cNvSpPr>
          <p:nvPr>
            <p:ph type="sldNum" sz="quarter" idx="10"/>
          </p:nvPr>
        </p:nvSpPr>
        <p:spPr/>
        <p:txBody>
          <a:bodyPr>
            <a:normAutofit/>
          </a:bodyPr>
          <a:lstStyle/>
          <a:p>
            <a:pPr>
              <a:spcAft>
                <a:spcPts val="600"/>
              </a:spcAft>
              <a:defRPr/>
            </a:pPr>
            <a:fld id="{35583656-C104-4BFA-99C5-9F6AF1A02E75}" type="slidenum">
              <a:rPr lang="en-US">
                <a:solidFill>
                  <a:schemeClr val="tx2"/>
                </a:solidFill>
              </a:rPr>
              <a:pPr>
                <a:spcAft>
                  <a:spcPts val="600"/>
                </a:spcAft>
                <a:defRPr/>
              </a:pPr>
              <a:t>10</a:t>
            </a:fld>
            <a:endParaRPr lang="en-US">
              <a:solidFill>
                <a:schemeClr val="tx2"/>
              </a:solidFill>
            </a:endParaRPr>
          </a:p>
        </p:txBody>
      </p:sp>
    </p:spTree>
    <p:extLst>
      <p:ext uri="{BB962C8B-B14F-4D97-AF65-F5344CB8AC3E}">
        <p14:creationId xmlns:p14="http://schemas.microsoft.com/office/powerpoint/2010/main" val="3917883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F1477061-152E-4302-8EEA-B6E6AF9116A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D2F188EC-179D-4473-8D38-48A3E5535C7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709C7-9DDB-4AEF-A689-52D01DD939CF}"/>
              </a:ext>
            </a:extLst>
          </p:cNvPr>
          <p:cNvSpPr>
            <a:spLocks noGrp="1"/>
          </p:cNvSpPr>
          <p:nvPr>
            <p:ph type="title"/>
          </p:nvPr>
        </p:nvSpPr>
        <p:spPr/>
        <p:txBody>
          <a:bodyPr anchor="ctr">
            <a:normAutofit/>
          </a:bodyPr>
          <a:lstStyle/>
          <a:p>
            <a:r>
              <a:rPr lang="en-US" sz="4000" dirty="0">
                <a:solidFill>
                  <a:schemeClr val="tx1"/>
                </a:solidFill>
              </a:rPr>
              <a:t>Future Research Directions</a:t>
            </a:r>
          </a:p>
        </p:txBody>
      </p:sp>
      <p:graphicFrame>
        <p:nvGraphicFramePr>
          <p:cNvPr id="6" name="Content Placeholder 2">
            <a:extLst>
              <a:ext uri="{FF2B5EF4-FFF2-40B4-BE49-F238E27FC236}">
                <a16:creationId xmlns:a16="http://schemas.microsoft.com/office/drawing/2014/main" id="{2F396D35-98B3-26B5-EA2E-DB9DAD7A945D}"/>
              </a:ext>
            </a:extLst>
          </p:cNvPr>
          <p:cNvGraphicFramePr>
            <a:graphicFrameLocks noGrp="1"/>
          </p:cNvGraphicFramePr>
          <p:nvPr>
            <p:ph idx="1"/>
            <p:extLst>
              <p:ext uri="{D42A27DB-BD31-4B8C-83A1-F6EECF244321}">
                <p14:modId xmlns:p14="http://schemas.microsoft.com/office/powerpoint/2010/main" val="4021944188"/>
              </p:ext>
            </p:extLst>
          </p:nvPr>
        </p:nvGraphicFramePr>
        <p:xfrm>
          <a:off x="457200" y="1524000"/>
          <a:ext cx="8229600" cy="47228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18270F04-3A0A-409E-ABE0-04DAE64F68B0}"/>
              </a:ext>
            </a:extLst>
          </p:cNvPr>
          <p:cNvSpPr>
            <a:spLocks noGrp="1"/>
          </p:cNvSpPr>
          <p:nvPr>
            <p:ph type="sldNum" sz="quarter" idx="10"/>
          </p:nvPr>
        </p:nvSpPr>
        <p:spPr/>
        <p:txBody>
          <a:bodyPr>
            <a:normAutofit/>
          </a:bodyPr>
          <a:lstStyle/>
          <a:p>
            <a:pPr>
              <a:spcAft>
                <a:spcPts val="600"/>
              </a:spcAft>
              <a:defRPr/>
            </a:pPr>
            <a:fld id="{35583656-C104-4BFA-99C5-9F6AF1A02E75}" type="slidenum">
              <a:rPr lang="en-US">
                <a:solidFill>
                  <a:schemeClr val="tx2"/>
                </a:solidFill>
              </a:rPr>
              <a:pPr>
                <a:spcAft>
                  <a:spcPts val="600"/>
                </a:spcAft>
                <a:defRPr/>
              </a:pPr>
              <a:t>11</a:t>
            </a:fld>
            <a:endParaRPr lang="en-US">
              <a:solidFill>
                <a:schemeClr val="tx2"/>
              </a:solidFill>
            </a:endParaRPr>
          </a:p>
        </p:txBody>
      </p:sp>
    </p:spTree>
    <p:extLst>
      <p:ext uri="{BB962C8B-B14F-4D97-AF65-F5344CB8AC3E}">
        <p14:creationId xmlns:p14="http://schemas.microsoft.com/office/powerpoint/2010/main" val="72282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1E06533A-61E2-45A7-9E78-E13F2FFF6EC5}"/>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27507479-561E-44BE-8C71-AE449430AC7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F8BAA-3577-9E4C-9F9E-84A55AF66DEF}"/>
              </a:ext>
            </a:extLst>
          </p:cNvPr>
          <p:cNvSpPr>
            <a:spLocks noGrp="1"/>
          </p:cNvSpPr>
          <p:nvPr>
            <p:ph type="title"/>
          </p:nvPr>
        </p:nvSpPr>
        <p:spPr>
          <a:xfrm>
            <a:off x="369277" y="605896"/>
            <a:ext cx="2313633" cy="5646208"/>
          </a:xfrm>
        </p:spPr>
        <p:txBody>
          <a:bodyPr anchor="ctr">
            <a:normAutofit/>
          </a:bodyPr>
          <a:lstStyle/>
          <a:p>
            <a:r>
              <a:rPr lang="en-US" sz="4000" dirty="0">
                <a:solidFill>
                  <a:schemeClr val="tx1"/>
                </a:solidFill>
              </a:rPr>
              <a:t>What we are thinking about</a:t>
            </a:r>
          </a:p>
        </p:txBody>
      </p:sp>
      <p:graphicFrame>
        <p:nvGraphicFramePr>
          <p:cNvPr id="6" name="Content Placeholder 5">
            <a:extLst>
              <a:ext uri="{FF2B5EF4-FFF2-40B4-BE49-F238E27FC236}">
                <a16:creationId xmlns:a16="http://schemas.microsoft.com/office/drawing/2014/main" id="{BBE0ADDC-EB01-7417-510C-C64DF313E12E}"/>
              </a:ext>
            </a:extLst>
          </p:cNvPr>
          <p:cNvGraphicFramePr>
            <a:graphicFrameLocks noGrp="1"/>
          </p:cNvGraphicFramePr>
          <p:nvPr>
            <p:ph idx="1"/>
            <p:extLst>
              <p:ext uri="{D42A27DB-BD31-4B8C-83A1-F6EECF244321}">
                <p14:modId xmlns:p14="http://schemas.microsoft.com/office/powerpoint/2010/main" val="504297042"/>
              </p:ext>
            </p:extLst>
          </p:nvPr>
        </p:nvGraphicFramePr>
        <p:xfrm>
          <a:off x="3556512" y="605896"/>
          <a:ext cx="4810247" cy="56462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E816EA4D-6841-EE62-46E9-FDC4007E1C5A}"/>
              </a:ext>
            </a:extLst>
          </p:cNvPr>
          <p:cNvSpPr>
            <a:spLocks noGrp="1"/>
          </p:cNvSpPr>
          <p:nvPr>
            <p:ph type="sldNum" sz="quarter" idx="10"/>
          </p:nvPr>
        </p:nvSpPr>
        <p:spPr>
          <a:xfrm>
            <a:off x="7592291" y="6459785"/>
            <a:ext cx="817071" cy="365125"/>
          </a:xfrm>
        </p:spPr>
        <p:txBody>
          <a:bodyPr>
            <a:normAutofit/>
          </a:bodyPr>
          <a:lstStyle/>
          <a:p>
            <a:pPr>
              <a:spcAft>
                <a:spcPts val="600"/>
              </a:spcAft>
              <a:defRPr/>
            </a:pPr>
            <a:fld id="{35583656-C104-4BFA-99C5-9F6AF1A02E75}" type="slidenum">
              <a:rPr lang="en-US">
                <a:solidFill>
                  <a:schemeClr val="tx2"/>
                </a:solidFill>
              </a:rPr>
              <a:pPr>
                <a:spcAft>
                  <a:spcPts val="600"/>
                </a:spcAft>
                <a:defRPr/>
              </a:pPr>
              <a:t>12</a:t>
            </a:fld>
            <a:endParaRPr lang="en-US">
              <a:solidFill>
                <a:schemeClr val="tx2"/>
              </a:solidFill>
            </a:endParaRPr>
          </a:p>
        </p:txBody>
      </p:sp>
    </p:spTree>
    <p:extLst>
      <p:ext uri="{BB962C8B-B14F-4D97-AF65-F5344CB8AC3E}">
        <p14:creationId xmlns:p14="http://schemas.microsoft.com/office/powerpoint/2010/main" val="761121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CA970E9C-5D46-4C84-A9A9-7B0479B84119}"/>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A1AAEC65-DADE-4714-9EFB-1C39DDDDBCFD}"/>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23F6E-3958-A874-888F-C6C9C0C68BB1}"/>
              </a:ext>
            </a:extLst>
          </p:cNvPr>
          <p:cNvSpPr>
            <a:spLocks noGrp="1"/>
          </p:cNvSpPr>
          <p:nvPr>
            <p:ph type="title"/>
          </p:nvPr>
        </p:nvSpPr>
        <p:spPr/>
        <p:txBody>
          <a:bodyPr/>
          <a:lstStyle/>
          <a:p>
            <a:r>
              <a:rPr lang="en-US" sz="2800" dirty="0">
                <a:solidFill>
                  <a:schemeClr val="tx1"/>
                </a:solidFill>
              </a:rPr>
              <a:t>Conclusions</a:t>
            </a:r>
            <a:endParaRPr lang="en-US" dirty="0"/>
          </a:p>
        </p:txBody>
      </p:sp>
      <p:sp>
        <p:nvSpPr>
          <p:cNvPr id="3" name="Content Placeholder 2">
            <a:extLst>
              <a:ext uri="{FF2B5EF4-FFF2-40B4-BE49-F238E27FC236}">
                <a16:creationId xmlns:a16="http://schemas.microsoft.com/office/drawing/2014/main" id="{F6591800-8097-61E2-D1D6-A7CA9378BDD3}"/>
              </a:ext>
            </a:extLst>
          </p:cNvPr>
          <p:cNvSpPr>
            <a:spLocks noGrp="1"/>
          </p:cNvSpPr>
          <p:nvPr>
            <p:ph idx="1"/>
          </p:nvPr>
        </p:nvSpPr>
        <p:spPr>
          <a:xfrm>
            <a:off x="303028" y="1523999"/>
            <a:ext cx="8383772" cy="4722421"/>
          </a:xfrm>
        </p:spPr>
        <p:txBody>
          <a:bodyPr/>
          <a:lstStyle/>
          <a:p>
            <a:r>
              <a:rPr lang="en-US" sz="1800" dirty="0">
                <a:solidFill>
                  <a:schemeClr val="tx1"/>
                </a:solidFill>
              </a:rPr>
              <a:t>Research focuses heavily on, and practice currently reflects, the relatively less complex descriptive and diagnostic analytics. </a:t>
            </a:r>
          </a:p>
          <a:p>
            <a:r>
              <a:rPr lang="en-US" sz="1800" dirty="0">
                <a:solidFill>
                  <a:schemeClr val="tx1"/>
                </a:solidFill>
              </a:rPr>
              <a:t>The pathways for researchers suggest a shift toward studies of behavioral implications of auditors’ use of advanced analytics in concert with firms’ digital transformation journey. </a:t>
            </a:r>
          </a:p>
          <a:p>
            <a:pPr lvl="1"/>
            <a:r>
              <a:rPr lang="en-US" dirty="0"/>
              <a:t>Rather than focusing on the technology's technical aspects (e.g., task-specific factors), more theory-driven experimental and quantitative (e.g., survey) studies are needed. </a:t>
            </a:r>
          </a:p>
          <a:p>
            <a:r>
              <a:rPr lang="en-US" sz="1800" dirty="0">
                <a:solidFill>
                  <a:schemeClr val="tx1"/>
                </a:solidFill>
              </a:rPr>
              <a:t>Firms have concerns about being the first movers and a general lack of guidance from standard setters</a:t>
            </a:r>
          </a:p>
          <a:p>
            <a:pPr lvl="1"/>
            <a:r>
              <a:rPr lang="en-US" dirty="0"/>
              <a:t>specific guidance will potentially mitigate auditor perception of technological innovation as an addition to traditional audit procedures rather than an enhancement</a:t>
            </a:r>
          </a:p>
          <a:p>
            <a:r>
              <a:rPr lang="en-US" sz="1800" dirty="0">
                <a:solidFill>
                  <a:schemeClr val="tx1"/>
                </a:solidFill>
              </a:rPr>
              <a:t>Collaborations between academia, audit firms, and regulators can yield significant insight into adopting emerging technologies in auditing </a:t>
            </a:r>
          </a:p>
          <a:p>
            <a:endParaRPr lang="en-US" sz="1800" dirty="0"/>
          </a:p>
          <a:p>
            <a:pPr lvl="1"/>
            <a:endParaRPr lang="en-US" dirty="0">
              <a:solidFill>
                <a:schemeClr val="tx1"/>
              </a:solidFill>
            </a:endParaRPr>
          </a:p>
          <a:p>
            <a:endParaRPr lang="en-US" sz="1800" dirty="0"/>
          </a:p>
          <a:p>
            <a:pPr lvl="1"/>
            <a:endParaRPr lang="en-US" dirty="0">
              <a:solidFill>
                <a:schemeClr val="tx1"/>
              </a:solidFill>
            </a:endParaRPr>
          </a:p>
          <a:p>
            <a:endParaRPr lang="en-US" sz="1800" dirty="0">
              <a:solidFill>
                <a:schemeClr val="tx1"/>
              </a:solidFill>
            </a:endParaRPr>
          </a:p>
          <a:p>
            <a:endParaRPr lang="en-US" sz="1800" dirty="0"/>
          </a:p>
        </p:txBody>
      </p:sp>
      <p:sp>
        <p:nvSpPr>
          <p:cNvPr id="4" name="Slide Number Placeholder 3">
            <a:extLst>
              <a:ext uri="{FF2B5EF4-FFF2-40B4-BE49-F238E27FC236}">
                <a16:creationId xmlns:a16="http://schemas.microsoft.com/office/drawing/2014/main" id="{8AA8DA6F-CB36-6759-5508-0D32088BA95F}"/>
              </a:ext>
            </a:extLst>
          </p:cNvPr>
          <p:cNvSpPr>
            <a:spLocks noGrp="1"/>
          </p:cNvSpPr>
          <p:nvPr>
            <p:ph type="sldNum" sz="quarter" idx="10"/>
          </p:nvPr>
        </p:nvSpPr>
        <p:spPr/>
        <p:txBody>
          <a:bodyPr/>
          <a:lstStyle/>
          <a:p>
            <a:pPr>
              <a:defRPr/>
            </a:pPr>
            <a:fld id="{35583656-C104-4BFA-99C5-9F6AF1A02E75}" type="slidenum">
              <a:rPr lang="en-US" smtClean="0"/>
              <a:pPr>
                <a:defRPr/>
              </a:pPr>
              <a:t>13</a:t>
            </a:fld>
            <a:endParaRPr lang="en-US" dirty="0"/>
          </a:p>
        </p:txBody>
      </p:sp>
    </p:spTree>
    <p:extLst>
      <p:ext uri="{BB962C8B-B14F-4D97-AF65-F5344CB8AC3E}">
        <p14:creationId xmlns:p14="http://schemas.microsoft.com/office/powerpoint/2010/main" val="23299306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1A30407-461D-4CEE-B113-83F81066384C}"/>
              </a:ext>
            </a:extLst>
          </p:cNvPr>
          <p:cNvSpPr>
            <a:spLocks noGrp="1"/>
          </p:cNvSpPr>
          <p:nvPr>
            <p:ph type="sldNum" sz="quarter" idx="10"/>
          </p:nvPr>
        </p:nvSpPr>
        <p:spPr/>
        <p:txBody>
          <a:bodyPr/>
          <a:lstStyle/>
          <a:p>
            <a:pPr>
              <a:defRPr/>
            </a:pPr>
            <a:fld id="{35583656-C104-4BFA-99C5-9F6AF1A02E75}" type="slidenum">
              <a:rPr lang="en-US" smtClean="0"/>
              <a:pPr>
                <a:defRPr/>
              </a:pPr>
              <a:t>14</a:t>
            </a:fld>
            <a:endParaRPr lang="en-US" dirty="0"/>
          </a:p>
        </p:txBody>
      </p:sp>
      <p:pic>
        <p:nvPicPr>
          <p:cNvPr id="3" name="Picture 2">
            <a:extLst>
              <a:ext uri="{FF2B5EF4-FFF2-40B4-BE49-F238E27FC236}">
                <a16:creationId xmlns:a16="http://schemas.microsoft.com/office/drawing/2014/main" id="{F6B09319-D819-9B73-FB39-757FCBF87621}"/>
              </a:ext>
            </a:extLst>
          </p:cNvPr>
          <p:cNvPicPr>
            <a:picLocks noChangeAspect="1"/>
          </p:cNvPicPr>
          <p:nvPr/>
        </p:nvPicPr>
        <p:blipFill>
          <a:blip r:embed="rId3"/>
          <a:stretch>
            <a:fillRect/>
          </a:stretch>
        </p:blipFill>
        <p:spPr>
          <a:xfrm rot="20676011">
            <a:off x="2591798" y="2555557"/>
            <a:ext cx="3960404" cy="1746885"/>
          </a:xfrm>
          <a:prstGeom prst="rect">
            <a:avLst/>
          </a:prstGeom>
        </p:spPr>
      </p:pic>
    </p:spTree>
    <p:extLst>
      <p:ext uri="{BB962C8B-B14F-4D97-AF65-F5344CB8AC3E}">
        <p14:creationId xmlns:p14="http://schemas.microsoft.com/office/powerpoint/2010/main" val="3552075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9EA25-B660-5917-D27B-4D90493C156C}"/>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3CD3E47A-B358-B858-F248-5249F2CF13A4}"/>
              </a:ext>
            </a:extLst>
          </p:cNvPr>
          <p:cNvSpPr>
            <a:spLocks noGrp="1"/>
          </p:cNvSpPr>
          <p:nvPr>
            <p:ph idx="1"/>
          </p:nvPr>
        </p:nvSpPr>
        <p:spPr/>
        <p:txBody>
          <a:bodyPr/>
          <a:lstStyle/>
          <a:p>
            <a:r>
              <a:rPr lang="en-US" sz="2000" dirty="0"/>
              <a:t>Standards: Where are we?</a:t>
            </a:r>
          </a:p>
          <a:p>
            <a:r>
              <a:rPr lang="en-US" sz="2000" kern="1200" dirty="0">
                <a:solidFill>
                  <a:prstClr val="black"/>
                </a:solidFill>
                <a:ea typeface="+mn-ea"/>
                <a:cs typeface="+mn-cs"/>
              </a:rPr>
              <a:t>What we have learned from the existing literature examining digital transformation to gain an understanding of:</a:t>
            </a:r>
          </a:p>
          <a:p>
            <a:pPr lvl="1"/>
            <a:r>
              <a:rPr lang="en-US" sz="2000" dirty="0"/>
              <a:t>the set of underlying factors</a:t>
            </a:r>
          </a:p>
          <a:p>
            <a:pPr lvl="1"/>
            <a:r>
              <a:rPr lang="en-US" sz="2000" dirty="0"/>
              <a:t>types of innovation in use by accounting firms, </a:t>
            </a:r>
          </a:p>
          <a:p>
            <a:pPr lvl="1"/>
            <a:r>
              <a:rPr lang="en-US" sz="2000" dirty="0"/>
              <a:t>client willingness to pay for audit innovation, and </a:t>
            </a:r>
          </a:p>
          <a:p>
            <a:pPr lvl="1"/>
            <a:r>
              <a:rPr lang="en-US" sz="2000" dirty="0"/>
              <a:t>the behavioral and cognitive implications</a:t>
            </a:r>
          </a:p>
          <a:p>
            <a:pPr lvl="1"/>
            <a:r>
              <a:rPr lang="en-US" sz="2000" dirty="0"/>
              <a:t>how these factors impact audit quality.</a:t>
            </a:r>
          </a:p>
          <a:p>
            <a:r>
              <a:rPr lang="en-US" sz="2000" kern="1200" dirty="0">
                <a:solidFill>
                  <a:schemeClr val="tx1"/>
                </a:solidFill>
              </a:rPr>
              <a:t>Develop </a:t>
            </a:r>
            <a:r>
              <a:rPr lang="en-US" sz="2000" kern="1200" dirty="0">
                <a:solidFill>
                  <a:prstClr val="black"/>
                </a:solidFill>
                <a:ea typeface="+mn-ea"/>
                <a:cs typeface="+mn-cs"/>
              </a:rPr>
              <a:t>future</a:t>
            </a:r>
            <a:r>
              <a:rPr lang="en-US" sz="2000" kern="1200" dirty="0">
                <a:solidFill>
                  <a:schemeClr val="tx1"/>
                </a:solidFill>
              </a:rPr>
              <a:t> lines of inquiry related to the impact of emerging technologies</a:t>
            </a:r>
          </a:p>
          <a:p>
            <a:endParaRPr lang="en-US" sz="2000" kern="1200" dirty="0">
              <a:solidFill>
                <a:schemeClr val="tx1"/>
              </a:solidFill>
            </a:endParaRPr>
          </a:p>
          <a:p>
            <a:endParaRPr lang="en-US" sz="2000" kern="1200" dirty="0">
              <a:solidFill>
                <a:prstClr val="black"/>
              </a:solidFill>
              <a:ea typeface="+mn-ea"/>
              <a:cs typeface="+mn-cs"/>
            </a:endParaRPr>
          </a:p>
          <a:p>
            <a:pPr lvl="1"/>
            <a:endParaRPr lang="en-US" sz="2000" dirty="0"/>
          </a:p>
          <a:p>
            <a:endParaRPr lang="en-US" sz="2000" dirty="0"/>
          </a:p>
        </p:txBody>
      </p:sp>
      <p:sp>
        <p:nvSpPr>
          <p:cNvPr id="4" name="Slide Number Placeholder 3">
            <a:extLst>
              <a:ext uri="{FF2B5EF4-FFF2-40B4-BE49-F238E27FC236}">
                <a16:creationId xmlns:a16="http://schemas.microsoft.com/office/drawing/2014/main" id="{7E5530EA-94A9-1226-F812-EB07E47E21BC}"/>
              </a:ext>
            </a:extLst>
          </p:cNvPr>
          <p:cNvSpPr>
            <a:spLocks noGrp="1"/>
          </p:cNvSpPr>
          <p:nvPr>
            <p:ph type="sldNum" sz="quarter" idx="10"/>
          </p:nvPr>
        </p:nvSpPr>
        <p:spPr/>
        <p:txBody>
          <a:bodyPr/>
          <a:lstStyle/>
          <a:p>
            <a:pPr>
              <a:defRPr/>
            </a:pPr>
            <a:fld id="{35583656-C104-4BFA-99C5-9F6AF1A02E75}" type="slidenum">
              <a:rPr lang="en-US" smtClean="0"/>
              <a:pPr>
                <a:defRPr/>
              </a:pPr>
              <a:t>2</a:t>
            </a:fld>
            <a:endParaRPr lang="en-US" dirty="0"/>
          </a:p>
        </p:txBody>
      </p:sp>
    </p:spTree>
    <p:extLst>
      <p:ext uri="{BB962C8B-B14F-4D97-AF65-F5344CB8AC3E}">
        <p14:creationId xmlns:p14="http://schemas.microsoft.com/office/powerpoint/2010/main" val="2241652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PCAOB</a:t>
            </a:r>
          </a:p>
        </p:txBody>
      </p:sp>
      <p:sp>
        <p:nvSpPr>
          <p:cNvPr id="7" name="Content Placeholder 6"/>
          <p:cNvSpPr>
            <a:spLocks noGrp="1"/>
          </p:cNvSpPr>
          <p:nvPr>
            <p:ph idx="1"/>
          </p:nvPr>
        </p:nvSpPr>
        <p:spPr>
          <a:xfrm>
            <a:off x="202018" y="1488559"/>
            <a:ext cx="7866550" cy="4040163"/>
          </a:xfrm>
        </p:spPr>
        <p:txBody>
          <a:bodyPr/>
          <a:lstStyle/>
          <a:p>
            <a:r>
              <a:rPr lang="en-US" sz="1500" dirty="0"/>
              <a:t>Exploring </a:t>
            </a:r>
          </a:p>
          <a:p>
            <a:pPr lvl="1"/>
            <a:r>
              <a:rPr lang="en-US" sz="1500" dirty="0"/>
              <a:t>the new technology-based tools being used in audits and the impact on the audit of new technologies used by issuers, </a:t>
            </a:r>
          </a:p>
          <a:p>
            <a:pPr lvl="1"/>
            <a:r>
              <a:rPr lang="en-US" sz="1500" dirty="0"/>
              <a:t>changes to firms' methodologies, </a:t>
            </a:r>
          </a:p>
          <a:p>
            <a:pPr lvl="1"/>
            <a:r>
              <a:rPr lang="en-US" sz="1500" dirty="0"/>
              <a:t>academic research, and</a:t>
            </a:r>
          </a:p>
          <a:p>
            <a:pPr lvl="1"/>
            <a:r>
              <a:rPr lang="en-US" sz="1500" dirty="0"/>
              <a:t>the activities of others, including auditing standard setters </a:t>
            </a:r>
          </a:p>
          <a:p>
            <a:r>
              <a:rPr lang="en-US" sz="1500" dirty="0"/>
              <a:t>Established the Data and Technology Task Force in 2017 to assist the staff in obtaining insights into the use of data analytics and certain emerging technologies (2017 – 2022).</a:t>
            </a:r>
          </a:p>
          <a:p>
            <a:pPr lvl="1"/>
            <a:r>
              <a:rPr lang="en-US" sz="1500" dirty="0"/>
              <a:t>Perception that PCAOB auditing standards do not preclude audit firms’ use of technology-based tools during an audit. </a:t>
            </a:r>
          </a:p>
          <a:p>
            <a:pPr lvl="1"/>
            <a:r>
              <a:rPr lang="en-US" sz="1500" dirty="0"/>
              <a:t>Acknowledge current standards do not explicitly encourage the use of such tools, indicate when their use may or may not be appropriate, or highlight related risks or possible pitfalls associated with their use</a:t>
            </a:r>
          </a:p>
          <a:p>
            <a:r>
              <a:rPr lang="en-US" sz="1500" dirty="0"/>
              <a:t>In 2022, the Board also approved the formation of the Technology Innovation Alliance Working Group to </a:t>
            </a:r>
            <a:r>
              <a:rPr lang="en-US" sz="1500" b="0" i="0" dirty="0">
                <a:solidFill>
                  <a:srgbClr val="000000"/>
                </a:solidFill>
                <a:effectLst/>
              </a:rPr>
              <a:t>advise the Board on the impact of emerging technologies and provide recommendations for PCAOB oversight.</a:t>
            </a:r>
            <a:endParaRPr lang="en-US" sz="1500" dirty="0"/>
          </a:p>
        </p:txBody>
      </p:sp>
      <p:sp>
        <p:nvSpPr>
          <p:cNvPr id="4" name="Date Placeholder 3"/>
          <p:cNvSpPr>
            <a:spLocks noGrp="1"/>
          </p:cNvSpPr>
          <p:nvPr>
            <p:ph type="dt" sz="half" idx="2"/>
          </p:nvPr>
        </p:nvSpPr>
        <p:spPr>
          <a:xfrm>
            <a:off x="4841184" y="6477000"/>
            <a:ext cx="2474025" cy="381000"/>
          </a:xfrm>
          <a:prstGeom prst="rect">
            <a:avLst/>
          </a:prstGeom>
        </p:spPr>
        <p:txBody>
          <a:bodyPr vert="horz" lIns="91440" tIns="45720" rIns="91440" bIns="45720" rtlCol="0" anchor="ctr"/>
          <a:lstStyle>
            <a:defPPr>
              <a:defRPr lang="en-US"/>
            </a:defPPr>
            <a:lvl1pPr algn="ctr" rtl="0" fontAlgn="base">
              <a:spcBef>
                <a:spcPct val="0"/>
              </a:spcBef>
              <a:spcAft>
                <a:spcPct val="0"/>
              </a:spcAft>
              <a:defRPr sz="75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FB2AF31D-4073-4F20-9D03-19D0C6530C5F}" type="datetime1">
              <a:rPr lang="en-US" smtClean="0">
                <a:solidFill>
                  <a:srgbClr val="000000"/>
                </a:solidFill>
              </a:rPr>
              <a:pPr>
                <a:defRPr/>
              </a:pPr>
              <a:t>4/27/2023</a:t>
            </a:fld>
            <a:endParaRPr lang="en-US" dirty="0"/>
          </a:p>
        </p:txBody>
      </p:sp>
      <p:sp>
        <p:nvSpPr>
          <p:cNvPr id="5" name="Footer Placeholder 4"/>
          <p:cNvSpPr>
            <a:spLocks noGrp="1"/>
          </p:cNvSpPr>
          <p:nvPr>
            <p:ph type="ftr" sz="quarter" idx="3"/>
          </p:nvPr>
        </p:nvSpPr>
        <p:spPr>
          <a:xfrm>
            <a:off x="40987" y="6492888"/>
            <a:ext cx="4566872" cy="365119"/>
          </a:xfrm>
          <a:prstGeom prst="rect">
            <a:avLst/>
          </a:prstGeom>
        </p:spPr>
        <p:txBody>
          <a:bodyPr vert="horz" lIns="91440" tIns="45720" rIns="91440" bIns="45720" rtlCol="0" anchor="ctr"/>
          <a:lstStyle>
            <a:defPPr>
              <a:defRPr lang="en-US"/>
            </a:defPPr>
            <a:lvl1pPr algn="l" rtl="0" fontAlgn="base">
              <a:spcBef>
                <a:spcPct val="0"/>
              </a:spcBef>
              <a:spcAft>
                <a:spcPct val="0"/>
              </a:spcAft>
              <a:defRPr sz="750" b="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pt-BR">
                <a:solidFill>
                  <a:srgbClr val="000000"/>
                </a:solidFill>
              </a:rPr>
              <a:t>NJ ISACA Membership Meeting</a:t>
            </a:r>
            <a:endParaRPr lang="en-US" dirty="0"/>
          </a:p>
        </p:txBody>
      </p:sp>
      <p:sp>
        <p:nvSpPr>
          <p:cNvPr id="6" name="Slide Number Placeholder 5"/>
          <p:cNvSpPr>
            <a:spLocks noGrp="1"/>
          </p:cNvSpPr>
          <p:nvPr>
            <p:ph type="sldNum" sz="quarter" idx="4"/>
          </p:nvPr>
        </p:nvSpPr>
        <p:spPr bwMode="auto">
          <a:xfrm>
            <a:off x="8737600" y="6489828"/>
            <a:ext cx="3118840" cy="3681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75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3D8D2D2F-92D1-40A7-B589-1E344312DF09}" type="slidenum">
              <a:rPr lang="en-US" smtClean="0">
                <a:solidFill>
                  <a:srgbClr val="000000"/>
                </a:solidFill>
              </a:rPr>
              <a:pPr>
                <a:defRPr/>
              </a:pPr>
              <a:t>3</a:t>
            </a:fld>
            <a:endParaRPr lang="en-US" dirty="0"/>
          </a:p>
        </p:txBody>
      </p:sp>
    </p:spTree>
    <p:extLst>
      <p:ext uri="{BB962C8B-B14F-4D97-AF65-F5344CB8AC3E}">
        <p14:creationId xmlns:p14="http://schemas.microsoft.com/office/powerpoint/2010/main" val="1483588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International Auditing and Assurance Standards Board (IAASB)</a:t>
            </a:r>
          </a:p>
        </p:txBody>
      </p:sp>
      <p:sp>
        <p:nvSpPr>
          <p:cNvPr id="3" name="Content Placeholder 2"/>
          <p:cNvSpPr>
            <a:spLocks noGrp="1"/>
          </p:cNvSpPr>
          <p:nvPr>
            <p:ph idx="1"/>
          </p:nvPr>
        </p:nvSpPr>
        <p:spPr>
          <a:xfrm>
            <a:off x="293239" y="1920478"/>
            <a:ext cx="8599091" cy="3724366"/>
          </a:xfrm>
        </p:spPr>
        <p:txBody>
          <a:bodyPr>
            <a:noAutofit/>
          </a:bodyPr>
          <a:lstStyle/>
          <a:p>
            <a:pPr marL="0" indent="0">
              <a:buNone/>
            </a:pPr>
            <a:r>
              <a:rPr lang="en-US" sz="1350" dirty="0"/>
              <a:t>Established a Data Analytics Working Group (DAWG) to:</a:t>
            </a:r>
          </a:p>
          <a:p>
            <a:pPr marL="300038" indent="-300038">
              <a:buFont typeface="+mj-lt"/>
              <a:buAutoNum type="arabicPeriod"/>
            </a:pPr>
            <a:r>
              <a:rPr lang="en-US" sz="1350" dirty="0"/>
              <a:t>Explore emerging developments in the effective and appropriate use of technology, including data analytics, to enhance audit quality; and</a:t>
            </a:r>
          </a:p>
          <a:p>
            <a:pPr lvl="1"/>
            <a:r>
              <a:rPr lang="en-US" sz="1350" dirty="0"/>
              <a:t>understand how the use of technology and more specifically, data analytics, is able to enhance audit quality (thus retaining the audit’s place in the financial reporting chain and enhancing the reliability of the audit in an increasingly technology driven environment).</a:t>
            </a:r>
          </a:p>
          <a:p>
            <a:pPr lvl="1"/>
            <a:r>
              <a:rPr lang="en-US" sz="1350" dirty="0"/>
              <a:t>understand how auditors are innovating to meet emerging public interest expectations.</a:t>
            </a:r>
          </a:p>
          <a:p>
            <a:pPr lvl="1"/>
            <a:endParaRPr lang="en-US" sz="1350" dirty="0"/>
          </a:p>
          <a:p>
            <a:pPr marL="257175" indent="-257175">
              <a:buFont typeface="+mj-lt"/>
              <a:buAutoNum type="arabicPeriod"/>
            </a:pPr>
            <a:r>
              <a:rPr lang="en-US" sz="1350" dirty="0"/>
              <a:t>Explore how to most effectively can respond to these emerging developments via new or revised International Standards on Auditing or non-authoritative guidance (including Staff publications) and in what timeframe.</a:t>
            </a:r>
          </a:p>
          <a:p>
            <a:pPr marL="439330" lvl="1" indent="-214313"/>
            <a:r>
              <a:rPr lang="en-US" sz="1350" dirty="0"/>
              <a:t>dialogue with auditors of all sizes, regulators and audit oversight bodies, preparers, investors, those charged with governance, other relevant stakeholders in the external reporting supply chain and national auditing standard setters to further understand relevant issues and to leverage the work that has been done by others. </a:t>
            </a:r>
          </a:p>
          <a:p>
            <a:pPr marL="257175" indent="-257175">
              <a:buFont typeface="+mj-lt"/>
              <a:buAutoNum type="arabicPeriod"/>
            </a:pPr>
            <a:r>
              <a:rPr lang="en-US" sz="1350" dirty="0"/>
              <a:t>In September 2016 the Data Analytics Working Group released a Working Group Paper, </a:t>
            </a:r>
            <a:r>
              <a:rPr lang="en-US" sz="1350" i="1" dirty="0">
                <a:hlinkClick r:id="rId2"/>
              </a:rPr>
              <a:t>Exploring the Growing Use of Technology in the Audit, with a Focus on Data Analytic</a:t>
            </a:r>
            <a:r>
              <a:rPr lang="en-US" sz="1350" i="1" dirty="0"/>
              <a:t>s</a:t>
            </a:r>
            <a:r>
              <a:rPr lang="en-US" sz="1350" dirty="0"/>
              <a:t>. </a:t>
            </a:r>
          </a:p>
        </p:txBody>
      </p:sp>
      <p:sp>
        <p:nvSpPr>
          <p:cNvPr id="4" name="Date Placeholder 3"/>
          <p:cNvSpPr>
            <a:spLocks noGrp="1"/>
          </p:cNvSpPr>
          <p:nvPr>
            <p:ph type="dt" sz="half" idx="2"/>
          </p:nvPr>
        </p:nvSpPr>
        <p:spPr>
          <a:xfrm>
            <a:off x="4841184" y="6477000"/>
            <a:ext cx="2474025" cy="381000"/>
          </a:xfrm>
          <a:prstGeom prst="rect">
            <a:avLst/>
          </a:prstGeom>
        </p:spPr>
        <p:txBody>
          <a:bodyPr vert="horz" lIns="91440" tIns="45720" rIns="91440" bIns="45720" rtlCol="0" anchor="ctr"/>
          <a:lstStyle>
            <a:defPPr>
              <a:defRPr lang="en-US"/>
            </a:defPPr>
            <a:lvl1pPr algn="ctr" rtl="0" fontAlgn="base">
              <a:spcBef>
                <a:spcPct val="0"/>
              </a:spcBef>
              <a:spcAft>
                <a:spcPct val="0"/>
              </a:spcAft>
              <a:defRPr sz="75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FB2AF31D-4073-4F20-9D03-19D0C6530C5F}" type="datetime1">
              <a:rPr lang="en-US" smtClean="0">
                <a:solidFill>
                  <a:srgbClr val="000000"/>
                </a:solidFill>
              </a:rPr>
              <a:pPr>
                <a:defRPr/>
              </a:pPr>
              <a:t>4/27/2023</a:t>
            </a:fld>
            <a:endParaRPr lang="en-US" dirty="0"/>
          </a:p>
        </p:txBody>
      </p:sp>
      <p:sp>
        <p:nvSpPr>
          <p:cNvPr id="5" name="Footer Placeholder 4"/>
          <p:cNvSpPr>
            <a:spLocks noGrp="1"/>
          </p:cNvSpPr>
          <p:nvPr>
            <p:ph type="ftr" sz="quarter" idx="3"/>
          </p:nvPr>
        </p:nvSpPr>
        <p:spPr>
          <a:xfrm>
            <a:off x="40987" y="6492888"/>
            <a:ext cx="4566872" cy="365119"/>
          </a:xfrm>
          <a:prstGeom prst="rect">
            <a:avLst/>
          </a:prstGeom>
        </p:spPr>
        <p:txBody>
          <a:bodyPr vert="horz" lIns="91440" tIns="45720" rIns="91440" bIns="45720" rtlCol="0" anchor="ctr"/>
          <a:lstStyle>
            <a:defPPr>
              <a:defRPr lang="en-US"/>
            </a:defPPr>
            <a:lvl1pPr algn="l" rtl="0" fontAlgn="base">
              <a:spcBef>
                <a:spcPct val="0"/>
              </a:spcBef>
              <a:spcAft>
                <a:spcPct val="0"/>
              </a:spcAft>
              <a:defRPr sz="750" b="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pt-BR">
                <a:solidFill>
                  <a:srgbClr val="000000"/>
                </a:solidFill>
              </a:rPr>
              <a:t>NJ ISACA Membership Meeting</a:t>
            </a:r>
            <a:endParaRPr lang="en-US" dirty="0"/>
          </a:p>
        </p:txBody>
      </p:sp>
      <p:sp>
        <p:nvSpPr>
          <p:cNvPr id="6" name="Slide Number Placeholder 5"/>
          <p:cNvSpPr>
            <a:spLocks noGrp="1"/>
          </p:cNvSpPr>
          <p:nvPr>
            <p:ph type="sldNum" sz="quarter" idx="4"/>
          </p:nvPr>
        </p:nvSpPr>
        <p:spPr bwMode="auto">
          <a:xfrm>
            <a:off x="8737600" y="6489828"/>
            <a:ext cx="3118840" cy="3681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75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3D8D2D2F-92D1-40A7-B589-1E344312DF09}" type="slidenum">
              <a:rPr lang="en-US" smtClean="0">
                <a:solidFill>
                  <a:srgbClr val="000000"/>
                </a:solidFill>
              </a:rPr>
              <a:pPr>
                <a:defRPr/>
              </a:pPr>
              <a:t>4</a:t>
            </a:fld>
            <a:endParaRPr lang="en-US" dirty="0"/>
          </a:p>
        </p:txBody>
      </p:sp>
    </p:spTree>
    <p:extLst>
      <p:ext uri="{BB962C8B-B14F-4D97-AF65-F5344CB8AC3E}">
        <p14:creationId xmlns:p14="http://schemas.microsoft.com/office/powerpoint/2010/main" val="2577966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46E9D4D-22E3-47FA-80FA-F414301BA7EB}"/>
              </a:ext>
            </a:extLst>
          </p:cNvPr>
          <p:cNvSpPr>
            <a:spLocks noGrp="1"/>
          </p:cNvSpPr>
          <p:nvPr>
            <p:ph type="title"/>
          </p:nvPr>
        </p:nvSpPr>
        <p:spPr/>
        <p:txBody>
          <a:bodyPr/>
          <a:lstStyle/>
          <a:p>
            <a:r>
              <a:rPr lang="en-US" dirty="0"/>
              <a:t>Framework</a:t>
            </a:r>
          </a:p>
        </p:txBody>
      </p:sp>
      <p:sp>
        <p:nvSpPr>
          <p:cNvPr id="4" name="Slide Number Placeholder 3">
            <a:extLst>
              <a:ext uri="{FF2B5EF4-FFF2-40B4-BE49-F238E27FC236}">
                <a16:creationId xmlns:a16="http://schemas.microsoft.com/office/drawing/2014/main" id="{91C9B427-65CC-478D-9983-887A03CEF8DF}"/>
              </a:ext>
            </a:extLst>
          </p:cNvPr>
          <p:cNvSpPr>
            <a:spLocks noGrp="1"/>
          </p:cNvSpPr>
          <p:nvPr>
            <p:ph type="sldNum" sz="quarter" idx="10"/>
          </p:nvPr>
        </p:nvSpPr>
        <p:spPr/>
        <p:txBody>
          <a:bodyPr/>
          <a:lstStyle/>
          <a:p>
            <a:pPr>
              <a:defRPr/>
            </a:pPr>
            <a:fld id="{35583656-C104-4BFA-99C5-9F6AF1A02E75}" type="slidenum">
              <a:rPr lang="en-US" smtClean="0"/>
              <a:pPr>
                <a:defRPr/>
              </a:pPr>
              <a:t>5</a:t>
            </a:fld>
            <a:endParaRPr lang="en-US" dirty="0"/>
          </a:p>
        </p:txBody>
      </p:sp>
      <p:pic>
        <p:nvPicPr>
          <p:cNvPr id="5" name="Picture 4">
            <a:extLst>
              <a:ext uri="{FF2B5EF4-FFF2-40B4-BE49-F238E27FC236}">
                <a16:creationId xmlns:a16="http://schemas.microsoft.com/office/drawing/2014/main" id="{628C4A86-A7D2-433A-91B0-595108DE771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9425" y="1491536"/>
            <a:ext cx="8135811" cy="4373555"/>
          </a:xfrm>
          <a:prstGeom prst="rect">
            <a:avLst/>
          </a:prstGeom>
          <a:noFill/>
        </p:spPr>
      </p:pic>
    </p:spTree>
    <p:extLst>
      <p:ext uri="{BB962C8B-B14F-4D97-AF65-F5344CB8AC3E}">
        <p14:creationId xmlns:p14="http://schemas.microsoft.com/office/powerpoint/2010/main" val="2104531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4FCA2-EA0A-480B-A3E9-FBEA1E1EDB03}"/>
              </a:ext>
            </a:extLst>
          </p:cNvPr>
          <p:cNvSpPr>
            <a:spLocks noGrp="1"/>
          </p:cNvSpPr>
          <p:nvPr>
            <p:ph type="title"/>
          </p:nvPr>
        </p:nvSpPr>
        <p:spPr>
          <a:xfrm>
            <a:off x="313661" y="665362"/>
            <a:ext cx="8229600" cy="800121"/>
          </a:xfrm>
        </p:spPr>
        <p:txBody>
          <a:bodyPr anchor="ctr">
            <a:normAutofit/>
          </a:bodyPr>
          <a:lstStyle/>
          <a:p>
            <a:r>
              <a:rPr lang="en-US" sz="4000" dirty="0">
                <a:solidFill>
                  <a:schemeClr val="tx1"/>
                </a:solidFill>
              </a:rPr>
              <a:t>A Few Takeaways</a:t>
            </a:r>
          </a:p>
        </p:txBody>
      </p:sp>
      <p:graphicFrame>
        <p:nvGraphicFramePr>
          <p:cNvPr id="6" name="Content Placeholder 2">
            <a:extLst>
              <a:ext uri="{FF2B5EF4-FFF2-40B4-BE49-F238E27FC236}">
                <a16:creationId xmlns:a16="http://schemas.microsoft.com/office/drawing/2014/main" id="{6BA5A995-E08D-D52B-4212-45378754B048}"/>
              </a:ext>
            </a:extLst>
          </p:cNvPr>
          <p:cNvGraphicFramePr>
            <a:graphicFrameLocks noGrp="1"/>
          </p:cNvGraphicFramePr>
          <p:nvPr>
            <p:ph idx="1"/>
            <p:extLst>
              <p:ext uri="{D42A27DB-BD31-4B8C-83A1-F6EECF244321}">
                <p14:modId xmlns:p14="http://schemas.microsoft.com/office/powerpoint/2010/main" val="3102496920"/>
              </p:ext>
            </p:extLst>
          </p:nvPr>
        </p:nvGraphicFramePr>
        <p:xfrm>
          <a:off x="101010" y="1268819"/>
          <a:ext cx="8229600" cy="47228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AFEF486B-5191-4F02-AE8A-726A50171CCA}"/>
              </a:ext>
            </a:extLst>
          </p:cNvPr>
          <p:cNvSpPr>
            <a:spLocks noGrp="1"/>
          </p:cNvSpPr>
          <p:nvPr>
            <p:ph type="sldNum" sz="quarter" idx="10"/>
          </p:nvPr>
        </p:nvSpPr>
        <p:spPr/>
        <p:txBody>
          <a:bodyPr>
            <a:normAutofit/>
          </a:bodyPr>
          <a:lstStyle/>
          <a:p>
            <a:pPr>
              <a:spcAft>
                <a:spcPts val="600"/>
              </a:spcAft>
              <a:defRPr/>
            </a:pPr>
            <a:fld id="{35583656-C104-4BFA-99C5-9F6AF1A02E75}" type="slidenum">
              <a:rPr lang="en-US">
                <a:solidFill>
                  <a:schemeClr val="tx2"/>
                </a:solidFill>
              </a:rPr>
              <a:pPr>
                <a:spcAft>
                  <a:spcPts val="600"/>
                </a:spcAft>
                <a:defRPr/>
              </a:pPr>
              <a:t>6</a:t>
            </a:fld>
            <a:endParaRPr lang="en-US">
              <a:solidFill>
                <a:schemeClr val="tx2"/>
              </a:solidFill>
            </a:endParaRPr>
          </a:p>
        </p:txBody>
      </p:sp>
    </p:spTree>
    <p:extLst>
      <p:ext uri="{BB962C8B-B14F-4D97-AF65-F5344CB8AC3E}">
        <p14:creationId xmlns:p14="http://schemas.microsoft.com/office/powerpoint/2010/main" val="2412572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F1477061-152E-4302-8EEA-B6E6AF9116A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D2F188EC-179D-4473-8D38-48A3E5535C7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lvl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709C7-9DDB-4AEF-A689-52D01DD939CF}"/>
              </a:ext>
            </a:extLst>
          </p:cNvPr>
          <p:cNvSpPr>
            <a:spLocks noGrp="1"/>
          </p:cNvSpPr>
          <p:nvPr>
            <p:ph type="title"/>
          </p:nvPr>
        </p:nvSpPr>
        <p:spPr/>
        <p:txBody>
          <a:bodyPr anchor="ctr">
            <a:normAutofit/>
          </a:bodyPr>
          <a:lstStyle/>
          <a:p>
            <a:r>
              <a:rPr lang="en-US" sz="4000" dirty="0">
                <a:solidFill>
                  <a:schemeClr val="tx1"/>
                </a:solidFill>
              </a:rPr>
              <a:t>Future Research Directions</a:t>
            </a:r>
          </a:p>
        </p:txBody>
      </p:sp>
      <p:graphicFrame>
        <p:nvGraphicFramePr>
          <p:cNvPr id="6" name="Content Placeholder 2">
            <a:extLst>
              <a:ext uri="{FF2B5EF4-FFF2-40B4-BE49-F238E27FC236}">
                <a16:creationId xmlns:a16="http://schemas.microsoft.com/office/drawing/2014/main" id="{2F396D35-98B3-26B5-EA2E-DB9DAD7A945D}"/>
              </a:ext>
            </a:extLst>
          </p:cNvPr>
          <p:cNvGraphicFramePr>
            <a:graphicFrameLocks noGrp="1"/>
          </p:cNvGraphicFramePr>
          <p:nvPr>
            <p:ph idx="1"/>
            <p:extLst>
              <p:ext uri="{D42A27DB-BD31-4B8C-83A1-F6EECF244321}">
                <p14:modId xmlns:p14="http://schemas.microsoft.com/office/powerpoint/2010/main" val="2429529043"/>
              </p:ext>
            </p:extLst>
          </p:nvPr>
        </p:nvGraphicFramePr>
        <p:xfrm>
          <a:off x="356191" y="1417637"/>
          <a:ext cx="8229600" cy="47228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18270F04-3A0A-409E-ABE0-04DAE64F68B0}"/>
              </a:ext>
            </a:extLst>
          </p:cNvPr>
          <p:cNvSpPr>
            <a:spLocks noGrp="1"/>
          </p:cNvSpPr>
          <p:nvPr>
            <p:ph type="sldNum" sz="quarter" idx="10"/>
          </p:nvPr>
        </p:nvSpPr>
        <p:spPr/>
        <p:txBody>
          <a:bodyPr>
            <a:normAutofit/>
          </a:bodyPr>
          <a:lstStyle/>
          <a:p>
            <a:pPr>
              <a:spcAft>
                <a:spcPts val="600"/>
              </a:spcAft>
              <a:defRPr/>
            </a:pPr>
            <a:fld id="{35583656-C104-4BFA-99C5-9F6AF1A02E75}" type="slidenum">
              <a:rPr lang="en-US">
                <a:solidFill>
                  <a:schemeClr val="tx2"/>
                </a:solidFill>
              </a:rPr>
              <a:pPr>
                <a:spcAft>
                  <a:spcPts val="600"/>
                </a:spcAft>
                <a:defRPr/>
              </a:pPr>
              <a:t>7</a:t>
            </a:fld>
            <a:endParaRPr lang="en-US">
              <a:solidFill>
                <a:schemeClr val="tx2"/>
              </a:solidFill>
            </a:endParaRPr>
          </a:p>
        </p:txBody>
      </p:sp>
    </p:spTree>
    <p:extLst>
      <p:ext uri="{BB962C8B-B14F-4D97-AF65-F5344CB8AC3E}">
        <p14:creationId xmlns:p14="http://schemas.microsoft.com/office/powerpoint/2010/main" val="231936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1E06533A-61E2-45A7-9E78-E13F2FFF6EC5}"/>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27507479-561E-44BE-8C71-AE449430AC7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4FCA2-EA0A-480B-A3E9-FBEA1E1EDB03}"/>
              </a:ext>
            </a:extLst>
          </p:cNvPr>
          <p:cNvSpPr>
            <a:spLocks noGrp="1"/>
          </p:cNvSpPr>
          <p:nvPr>
            <p:ph type="title"/>
          </p:nvPr>
        </p:nvSpPr>
        <p:spPr/>
        <p:txBody>
          <a:bodyPr anchor="ctr">
            <a:normAutofit/>
          </a:bodyPr>
          <a:lstStyle/>
          <a:p>
            <a:r>
              <a:rPr lang="en-US" sz="4000" dirty="0">
                <a:solidFill>
                  <a:schemeClr val="tx1"/>
                </a:solidFill>
              </a:rPr>
              <a:t>A Few Takeaways</a:t>
            </a:r>
          </a:p>
        </p:txBody>
      </p:sp>
      <p:graphicFrame>
        <p:nvGraphicFramePr>
          <p:cNvPr id="6" name="Content Placeholder 2">
            <a:extLst>
              <a:ext uri="{FF2B5EF4-FFF2-40B4-BE49-F238E27FC236}">
                <a16:creationId xmlns:a16="http://schemas.microsoft.com/office/drawing/2014/main" id="{6BA5A995-E08D-D52B-4212-45378754B048}"/>
              </a:ext>
            </a:extLst>
          </p:cNvPr>
          <p:cNvGraphicFramePr>
            <a:graphicFrameLocks noGrp="1"/>
          </p:cNvGraphicFramePr>
          <p:nvPr>
            <p:ph idx="1"/>
            <p:extLst>
              <p:ext uri="{D42A27DB-BD31-4B8C-83A1-F6EECF244321}">
                <p14:modId xmlns:p14="http://schemas.microsoft.com/office/powerpoint/2010/main" val="995629351"/>
              </p:ext>
            </p:extLst>
          </p:nvPr>
        </p:nvGraphicFramePr>
        <p:xfrm>
          <a:off x="212651" y="1492028"/>
          <a:ext cx="8229600" cy="38739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AFEF486B-5191-4F02-AE8A-726A50171CCA}"/>
              </a:ext>
            </a:extLst>
          </p:cNvPr>
          <p:cNvSpPr>
            <a:spLocks noGrp="1"/>
          </p:cNvSpPr>
          <p:nvPr>
            <p:ph type="sldNum" sz="quarter" idx="10"/>
          </p:nvPr>
        </p:nvSpPr>
        <p:spPr/>
        <p:txBody>
          <a:bodyPr>
            <a:normAutofit/>
          </a:bodyPr>
          <a:lstStyle/>
          <a:p>
            <a:pPr>
              <a:spcAft>
                <a:spcPts val="600"/>
              </a:spcAft>
              <a:defRPr/>
            </a:pPr>
            <a:fld id="{35583656-C104-4BFA-99C5-9F6AF1A02E75}" type="slidenum">
              <a:rPr lang="en-US">
                <a:solidFill>
                  <a:schemeClr val="tx2"/>
                </a:solidFill>
              </a:rPr>
              <a:pPr>
                <a:spcAft>
                  <a:spcPts val="600"/>
                </a:spcAft>
                <a:defRPr/>
              </a:pPr>
              <a:t>8</a:t>
            </a:fld>
            <a:endParaRPr lang="en-US">
              <a:solidFill>
                <a:schemeClr val="tx2"/>
              </a:solidFill>
            </a:endParaRPr>
          </a:p>
        </p:txBody>
      </p:sp>
    </p:spTree>
    <p:extLst>
      <p:ext uri="{BB962C8B-B14F-4D97-AF65-F5344CB8AC3E}">
        <p14:creationId xmlns:p14="http://schemas.microsoft.com/office/powerpoint/2010/main" val="1113063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F1477061-152E-4302-8EEA-B6E6AF9116A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D2F188EC-179D-4473-8D38-48A3E5535C7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709C7-9DDB-4AEF-A689-52D01DD939CF}"/>
              </a:ext>
            </a:extLst>
          </p:cNvPr>
          <p:cNvSpPr>
            <a:spLocks noGrp="1"/>
          </p:cNvSpPr>
          <p:nvPr>
            <p:ph type="title"/>
          </p:nvPr>
        </p:nvSpPr>
        <p:spPr/>
        <p:txBody>
          <a:bodyPr anchor="ctr">
            <a:normAutofit/>
          </a:bodyPr>
          <a:lstStyle/>
          <a:p>
            <a:r>
              <a:rPr lang="en-US" sz="4000" dirty="0">
                <a:solidFill>
                  <a:schemeClr val="tx1"/>
                </a:solidFill>
              </a:rPr>
              <a:t>Future Research Directions</a:t>
            </a:r>
          </a:p>
        </p:txBody>
      </p:sp>
      <p:graphicFrame>
        <p:nvGraphicFramePr>
          <p:cNvPr id="6" name="Content Placeholder 2">
            <a:extLst>
              <a:ext uri="{FF2B5EF4-FFF2-40B4-BE49-F238E27FC236}">
                <a16:creationId xmlns:a16="http://schemas.microsoft.com/office/drawing/2014/main" id="{2F396D35-98B3-26B5-EA2E-DB9DAD7A945D}"/>
              </a:ext>
            </a:extLst>
          </p:cNvPr>
          <p:cNvGraphicFramePr>
            <a:graphicFrameLocks noGrp="1"/>
          </p:cNvGraphicFramePr>
          <p:nvPr>
            <p:ph idx="1"/>
            <p:extLst>
              <p:ext uri="{D42A27DB-BD31-4B8C-83A1-F6EECF244321}">
                <p14:modId xmlns:p14="http://schemas.microsoft.com/office/powerpoint/2010/main" val="193087625"/>
              </p:ext>
            </p:extLst>
          </p:nvPr>
        </p:nvGraphicFramePr>
        <p:xfrm>
          <a:off x="494414" y="1517705"/>
          <a:ext cx="8229600" cy="38225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18270F04-3A0A-409E-ABE0-04DAE64F68B0}"/>
              </a:ext>
            </a:extLst>
          </p:cNvPr>
          <p:cNvSpPr>
            <a:spLocks noGrp="1"/>
          </p:cNvSpPr>
          <p:nvPr>
            <p:ph type="sldNum" sz="quarter" idx="10"/>
          </p:nvPr>
        </p:nvSpPr>
        <p:spPr/>
        <p:txBody>
          <a:bodyPr>
            <a:normAutofit/>
          </a:bodyPr>
          <a:lstStyle/>
          <a:p>
            <a:pPr>
              <a:spcAft>
                <a:spcPts val="600"/>
              </a:spcAft>
              <a:defRPr/>
            </a:pPr>
            <a:fld id="{35583656-C104-4BFA-99C5-9F6AF1A02E75}" type="slidenum">
              <a:rPr lang="en-US">
                <a:solidFill>
                  <a:schemeClr val="tx2"/>
                </a:solidFill>
              </a:rPr>
              <a:pPr>
                <a:spcAft>
                  <a:spcPts val="600"/>
                </a:spcAft>
                <a:defRPr/>
              </a:pPr>
              <a:t>9</a:t>
            </a:fld>
            <a:endParaRPr lang="en-US">
              <a:solidFill>
                <a:schemeClr val="tx2"/>
              </a:solidFill>
            </a:endParaRPr>
          </a:p>
        </p:txBody>
      </p:sp>
    </p:spTree>
    <p:extLst>
      <p:ext uri="{BB962C8B-B14F-4D97-AF65-F5344CB8AC3E}">
        <p14:creationId xmlns:p14="http://schemas.microsoft.com/office/powerpoint/2010/main" val="2168856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1E06533A-61E2-45A7-9E78-E13F2FFF6EC5}"/>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27507479-561E-44BE-8C71-AE449430AC7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theme/theme1.xml><?xml version="1.0" encoding="utf-8"?>
<a:theme xmlns:a="http://schemas.openxmlformats.org/drawingml/2006/main" name="RU_Template_Formata_B">
  <a:themeElements>
    <a:clrScheme name="RUTemplate_Formata_B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UTemplate_Formata_B">
      <a:majorFont>
        <a:latin typeface="Formata BQ Regular"/>
        <a:ea typeface=""/>
        <a:cs typeface=""/>
      </a:majorFont>
      <a:minorFont>
        <a:latin typeface="Formata BQ Regula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UTemplate_Formata_B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UTemplate_Formata_B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UTemplate_Formata_B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UTemplate_Formata_B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UTemplate_Formata_B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UTemplate_Formata_B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UTemplate_Formata_B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UTemplate_Formata_B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UTemplate_Formata_B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UTemplate_Formata_B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UTemplate_Formata_B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UTemplate_Formata_B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RutgersPowerPointTemplate</Template>
  <TotalTime>1880</TotalTime>
  <Words>1701</Words>
  <Application>Microsoft Office PowerPoint</Application>
  <PresentationFormat>On-screen Show (4:3)</PresentationFormat>
  <Paragraphs>129</Paragraphs>
  <Slides>14</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Formata BQ Regular</vt:lpstr>
      <vt:lpstr>Times New Roman</vt:lpstr>
      <vt:lpstr>RU_Template_Formata_B</vt:lpstr>
      <vt:lpstr>Research on Emerging Technologies: What have we learned and how does it impact the interest of practice, standard setters, and regulators?</vt:lpstr>
      <vt:lpstr>Outline</vt:lpstr>
      <vt:lpstr>PCAOB</vt:lpstr>
      <vt:lpstr>The International Auditing and Assurance Standards Board (IAASB)</vt:lpstr>
      <vt:lpstr>Framework</vt:lpstr>
      <vt:lpstr>A Few Takeaways</vt:lpstr>
      <vt:lpstr>Future Research Directions</vt:lpstr>
      <vt:lpstr>A Few Takeaways</vt:lpstr>
      <vt:lpstr>Future Research Directions</vt:lpstr>
      <vt:lpstr>A Few Takeaways</vt:lpstr>
      <vt:lpstr>Future Research Directions</vt:lpstr>
      <vt:lpstr>What we are thinking about</vt:lpstr>
      <vt:lpstr>Conclusions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effects of person‐specific, task, and environmental factors on digital transformation and innovation in auditing: A review of the literature</dc:title>
  <dc:creator>Helen Brown-Liburd</dc:creator>
  <cp:lastModifiedBy>Helen Brown</cp:lastModifiedBy>
  <cp:revision>37</cp:revision>
  <dcterms:created xsi:type="dcterms:W3CDTF">2022-05-14T21:48:26Z</dcterms:created>
  <dcterms:modified xsi:type="dcterms:W3CDTF">2023-04-27T07:04:46Z</dcterms:modified>
</cp:coreProperties>
</file>